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31.jpg" ContentType="image/jpeg"/>
  <Override PartName="/ppt/notesSlides/notesSlide16.xml" ContentType="application/vnd.openxmlformats-officedocument.presentationml.notesSlide+xml"/>
  <Override PartName="/ppt/media/image141.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44.jpg" ContentType="image/jpeg"/>
  <Override PartName="/ppt/notesSlides/notesSlide19.xml" ContentType="application/vnd.openxmlformats-officedocument.presentationml.notesSlide+xml"/>
  <Override PartName="/ppt/media/image151.jpg" ContentType="image/jpe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80" r:id="rId4"/>
    <p:sldId id="277" r:id="rId5"/>
    <p:sldId id="278" r:id="rId6"/>
    <p:sldId id="279" r:id="rId7"/>
    <p:sldId id="258" r:id="rId8"/>
    <p:sldId id="259" r:id="rId9"/>
    <p:sldId id="260" r:id="rId10"/>
    <p:sldId id="261" r:id="rId11"/>
    <p:sldId id="262" r:id="rId12"/>
    <p:sldId id="263" r:id="rId13"/>
    <p:sldId id="264" r:id="rId14"/>
    <p:sldId id="271" r:id="rId15"/>
    <p:sldId id="272" r:id="rId16"/>
    <p:sldId id="273" r:id="rId17"/>
    <p:sldId id="274" r:id="rId18"/>
    <p:sldId id="275" r:id="rId19"/>
    <p:sldId id="276" r:id="rId20"/>
    <p:sldId id="267" r:id="rId21"/>
  </p:sldIdLst>
  <p:sldSz cx="24384000" cy="13716000"/>
  <p:notesSz cx="13716000" cy="24384000"/>
  <p:embeddedFontLst>
    <p:embeddedFont>
      <p:font typeface="MiSans" panose="020B0604020202020204" charset="-122"/>
      <p:regular r:id="rId23"/>
    </p:embeddedFont>
    <p:embeddedFont>
      <p:font typeface="等线" panose="02010600030101010101" pitchFamily="2" charset="-122"/>
      <p:regular r:id="rId24"/>
      <p:bold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840" y="8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37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18" Type="http://schemas.openxmlformats.org/officeDocument/2006/relationships/image" Target="../media/image93.svg"/><Relationship Id="rId3" Type="http://schemas.openxmlformats.org/officeDocument/2006/relationships/image" Target="../media/image1.jpeg"/><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notesSlide" Target="../notesSlides/notesSlide10.xml"/><Relationship Id="rId16" Type="http://schemas.openxmlformats.org/officeDocument/2006/relationships/image" Target="../media/image91.sv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svg"/></Relationships>
</file>

<file path=ppt/slides/_rels/slide1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1.jpeg"/><Relationship Id="rId21" Type="http://schemas.openxmlformats.org/officeDocument/2006/relationships/image" Target="../media/image112.svg"/><Relationship Id="rId7" Type="http://schemas.openxmlformats.org/officeDocument/2006/relationships/image" Target="../media/image98.svg"/><Relationship Id="rId12" Type="http://schemas.openxmlformats.org/officeDocument/2006/relationships/image" Target="../media/image103.png"/><Relationship Id="rId17" Type="http://schemas.openxmlformats.org/officeDocument/2006/relationships/image" Target="../media/image108.svg"/><Relationship Id="rId25" Type="http://schemas.openxmlformats.org/officeDocument/2006/relationships/image" Target="../media/image116.svg"/><Relationship Id="rId2" Type="http://schemas.openxmlformats.org/officeDocument/2006/relationships/notesSlide" Target="../notesSlides/notesSlide13.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sv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svg"/><Relationship Id="rId24" Type="http://schemas.openxmlformats.org/officeDocument/2006/relationships/image" Target="../media/image115.png"/><Relationship Id="rId5" Type="http://schemas.openxmlformats.org/officeDocument/2006/relationships/image" Target="../media/image96.svg"/><Relationship Id="rId15" Type="http://schemas.openxmlformats.org/officeDocument/2006/relationships/image" Target="../media/image106.svg"/><Relationship Id="rId23" Type="http://schemas.openxmlformats.org/officeDocument/2006/relationships/image" Target="../media/image114.sv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svg"/><Relationship Id="rId31" Type="http://schemas.openxmlformats.org/officeDocument/2006/relationships/image" Target="../media/image122.svg"/><Relationship Id="rId4" Type="http://schemas.openxmlformats.org/officeDocument/2006/relationships/image" Target="../media/image95.png"/><Relationship Id="rId9" Type="http://schemas.openxmlformats.org/officeDocument/2006/relationships/image" Target="../media/image100.sv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svg"/><Relationship Id="rId30" Type="http://schemas.openxmlformats.org/officeDocument/2006/relationships/image" Target="../media/image12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svg"/></Relationships>
</file>

<file path=ppt/slides/_rels/slide1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eg"/><Relationship Id="rId3" Type="http://schemas.openxmlformats.org/officeDocument/2006/relationships/image" Target="../media/image1.jpeg"/><Relationship Id="rId7" Type="http://schemas.openxmlformats.org/officeDocument/2006/relationships/image" Target="../media/image126.svg"/><Relationship Id="rId12" Type="http://schemas.openxmlformats.org/officeDocument/2006/relationships/image" Target="../media/image13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svg"/></Relationships>
</file>

<file path=ppt/slides/_rels/slide1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136.svg"/><Relationship Id="rId12" Type="http://schemas.openxmlformats.org/officeDocument/2006/relationships/image" Target="../media/image14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3.svg"/><Relationship Id="rId4" Type="http://schemas.openxmlformats.org/officeDocument/2006/relationships/image" Target="../media/image142.png"/></Relationships>
</file>

<file path=ppt/slides/_rels/slide1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1.jpeg"/><Relationship Id="rId21" Type="http://schemas.openxmlformats.org/officeDocument/2006/relationships/image" Target="../media/image112.svg"/><Relationship Id="rId7" Type="http://schemas.openxmlformats.org/officeDocument/2006/relationships/image" Target="../media/image98.svg"/><Relationship Id="rId12" Type="http://schemas.openxmlformats.org/officeDocument/2006/relationships/image" Target="../media/image103.png"/><Relationship Id="rId17" Type="http://schemas.openxmlformats.org/officeDocument/2006/relationships/image" Target="../media/image108.svg"/><Relationship Id="rId25" Type="http://schemas.openxmlformats.org/officeDocument/2006/relationships/image" Target="../media/image116.svg"/><Relationship Id="rId2" Type="http://schemas.openxmlformats.org/officeDocument/2006/relationships/notesSlide" Target="../notesSlides/notesSlide18.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sv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svg"/><Relationship Id="rId24" Type="http://schemas.openxmlformats.org/officeDocument/2006/relationships/image" Target="../media/image115.png"/><Relationship Id="rId32" Type="http://schemas.openxmlformats.org/officeDocument/2006/relationships/image" Target="../media/image144.jpg"/><Relationship Id="rId5" Type="http://schemas.openxmlformats.org/officeDocument/2006/relationships/image" Target="../media/image96.svg"/><Relationship Id="rId15" Type="http://schemas.openxmlformats.org/officeDocument/2006/relationships/image" Target="../media/image106.svg"/><Relationship Id="rId23" Type="http://schemas.openxmlformats.org/officeDocument/2006/relationships/image" Target="../media/image114.sv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svg"/><Relationship Id="rId31" Type="http://schemas.openxmlformats.org/officeDocument/2006/relationships/image" Target="../media/image122.svg"/><Relationship Id="rId4" Type="http://schemas.openxmlformats.org/officeDocument/2006/relationships/image" Target="../media/image95.png"/><Relationship Id="rId9" Type="http://schemas.openxmlformats.org/officeDocument/2006/relationships/image" Target="../media/image100.sv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svg"/><Relationship Id="rId30" Type="http://schemas.openxmlformats.org/officeDocument/2006/relationships/image" Target="../media/image121.png"/></Relationships>
</file>

<file path=ppt/slides/_rels/slide19.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59.png"/><Relationship Id="rId18" Type="http://schemas.openxmlformats.org/officeDocument/2006/relationships/image" Target="../media/image150.svg"/><Relationship Id="rId3" Type="http://schemas.openxmlformats.org/officeDocument/2006/relationships/image" Target="../media/image1.jpeg"/><Relationship Id="rId7" Type="http://schemas.openxmlformats.org/officeDocument/2006/relationships/image" Target="../media/image145.png"/><Relationship Id="rId12" Type="http://schemas.openxmlformats.org/officeDocument/2006/relationships/image" Target="../media/image58.svg"/><Relationship Id="rId17" Type="http://schemas.openxmlformats.org/officeDocument/2006/relationships/image" Target="../media/image149.png"/><Relationship Id="rId2" Type="http://schemas.openxmlformats.org/officeDocument/2006/relationships/notesSlide" Target="../notesSlides/notesSlide19.xml"/><Relationship Id="rId16" Type="http://schemas.openxmlformats.org/officeDocument/2006/relationships/image" Target="../media/image148.svg"/><Relationship Id="rId1" Type="http://schemas.openxmlformats.org/officeDocument/2006/relationships/slideLayout" Target="../slideLayouts/slideLayout1.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svg"/><Relationship Id="rId15" Type="http://schemas.openxmlformats.org/officeDocument/2006/relationships/image" Target="../media/image147.png"/><Relationship Id="rId10" Type="http://schemas.openxmlformats.org/officeDocument/2006/relationships/image" Target="../media/image56.svg"/><Relationship Id="rId19" Type="http://schemas.openxmlformats.org/officeDocument/2006/relationships/image" Target="../media/image151.jpg"/><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image" Target="../media/image60.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sv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3.svg"/><Relationship Id="rId4" Type="http://schemas.openxmlformats.org/officeDocument/2006/relationships/image" Target="../media/image152.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1.jpe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3.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jpe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sv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jpeg"/><Relationship Id="rId7" Type="http://schemas.openxmlformats.org/officeDocument/2006/relationships/image" Target="../media/image64.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jp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1.jpe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18-d2sh1rm1bb2p4onbp35g.jpg"/>
          <p:cNvPicPr>
            <a:picLocks noChangeAspect="1"/>
          </p:cNvPicPr>
          <p:nvPr/>
        </p:nvPicPr>
        <p:blipFill>
          <a:blip r:embed="rId4"/>
          <a:stretch>
            <a:fillRect/>
          </a:stretch>
        </p:blipFill>
        <p:spPr>
          <a:xfrm>
            <a:off x="-39692" y="0"/>
            <a:ext cx="24387048" cy="13716000"/>
          </a:xfrm>
          <a:prstGeom prst="rect">
            <a:avLst/>
          </a:prstGeom>
        </p:spPr>
      </p:pic>
      <p:sp>
        <p:nvSpPr>
          <p:cNvPr id="3" name="Text 0"/>
          <p:cNvSpPr/>
          <p:nvPr/>
        </p:nvSpPr>
        <p:spPr>
          <a:xfrm>
            <a:off x="6954649" y="5105401"/>
            <a:ext cx="10474576" cy="3018367"/>
          </a:xfrm>
          <a:prstGeom prst="rect">
            <a:avLst/>
          </a:prstGeom>
          <a:noFill/>
          <a:ln/>
        </p:spPr>
        <p:txBody>
          <a:bodyPr wrap="square" lIns="0" tIns="0" rIns="0" bIns="0" rtlCol="0" anchor="t"/>
          <a:lstStyle/>
          <a:p>
            <a:pPr marL="0" indent="0" algn="ctr">
              <a:lnSpc>
                <a:spcPct val="100000"/>
              </a:lnSpc>
              <a:buNone/>
            </a:pPr>
            <a:r>
              <a:rPr lang="en-US" sz="8000" dirty="0">
                <a:solidFill>
                  <a:srgbClr val="FFFFFF"/>
                </a:solidFill>
                <a:latin typeface="MiSans" pitchFamily="34" charset="0"/>
                <a:ea typeface="MiSans" pitchFamily="34" charset="-122"/>
                <a:cs typeface="MiSans" pitchFamily="34" charset="-120"/>
              </a:rPr>
              <a:t>Project of AI Psychologist with Long-Term Memory</a:t>
            </a:r>
            <a:endParaRPr lang="en-US" sz="1600" dirty="0"/>
          </a:p>
        </p:txBody>
      </p:sp>
      <p:pic>
        <p:nvPicPr>
          <p:cNvPr id="6" name="Image 2" descr="https://kimi-img.moonshot.cn/pub/slides/slides_tmpl/image/25-09-04-12:09:12-d2sh1q61bb2p4onbp29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16500" y="11023600"/>
            <a:ext cx="5511800" cy="863600"/>
          </a:xfrm>
          <a:prstGeom prst="rect">
            <a:avLst/>
          </a:prstGeom>
        </p:spPr>
      </p:pic>
      <p:sp>
        <p:nvSpPr>
          <p:cNvPr id="7" name="Text 2"/>
          <p:cNvSpPr/>
          <p:nvPr/>
        </p:nvSpPr>
        <p:spPr>
          <a:xfrm>
            <a:off x="17717135" y="10939145"/>
            <a:ext cx="5370830" cy="1033145"/>
          </a:xfrm>
          <a:prstGeom prst="rect">
            <a:avLst/>
          </a:prstGeom>
          <a:noFill/>
          <a:ln/>
        </p:spPr>
        <p:txBody>
          <a:bodyPr wrap="square" lIns="0" tIns="0" rIns="0" bIns="0" rtlCol="0" anchor="ctr"/>
          <a:lstStyle/>
          <a:p>
            <a:pPr marL="0" indent="0" algn="ctr">
              <a:lnSpc>
                <a:spcPct val="100000"/>
              </a:lnSpc>
              <a:buNone/>
            </a:pPr>
            <a:r>
              <a:rPr lang="en-US" sz="4000" dirty="0">
                <a:solidFill>
                  <a:srgbClr val="FFFFFF"/>
                </a:solidFill>
                <a:latin typeface="MiSans" pitchFamily="34" charset="0"/>
                <a:ea typeface="MiSans" pitchFamily="34" charset="-122"/>
                <a:cs typeface="MiSans" pitchFamily="34" charset="-120"/>
              </a:rPr>
              <a:t>2025/</a:t>
            </a:r>
            <a:r>
              <a:rPr lang="en-US" altLang="zh-CN" sz="4000" dirty="0">
                <a:solidFill>
                  <a:srgbClr val="FFFFFF"/>
                </a:solidFill>
                <a:latin typeface="MiSans" pitchFamily="34" charset="0"/>
                <a:ea typeface="MiSans" pitchFamily="34" charset="-122"/>
                <a:cs typeface="MiSans" pitchFamily="34" charset="-120"/>
              </a:rPr>
              <a:t>10</a:t>
            </a:r>
            <a:r>
              <a:rPr lang="en-US" sz="4000" dirty="0">
                <a:solidFill>
                  <a:srgbClr val="FFFFFF"/>
                </a:solidFill>
                <a:latin typeface="MiSans" pitchFamily="34" charset="0"/>
                <a:ea typeface="MiSans" pitchFamily="34" charset="-122"/>
                <a:cs typeface="MiSans" pitchFamily="34" charset="-120"/>
              </a:rPr>
              <a:t>/</a:t>
            </a:r>
            <a:r>
              <a:rPr lang="en-US" altLang="zh-CN" sz="4000" dirty="0">
                <a:solidFill>
                  <a:srgbClr val="FFFFFF"/>
                </a:solidFill>
                <a:latin typeface="MiSans" pitchFamily="34" charset="0"/>
                <a:ea typeface="MiSans" pitchFamily="34" charset="-122"/>
                <a:cs typeface="MiSans" pitchFamily="34" charset="-120"/>
              </a:rPr>
              <a:t>28 </a:t>
            </a:r>
            <a:endParaRPr lang="en-US" sz="1600" dirty="0"/>
          </a:p>
        </p:txBody>
      </p:sp>
      <p:sp>
        <p:nvSpPr>
          <p:cNvPr id="8" name="Shape 3"/>
          <p:cNvSpPr/>
          <p:nvPr/>
        </p:nvSpPr>
        <p:spPr>
          <a:xfrm>
            <a:off x="912928" y="685800"/>
            <a:ext cx="342943" cy="355600"/>
          </a:xfrm>
          <a:prstGeom prst="ellipse">
            <a:avLst/>
          </a:prstGeom>
          <a:solidFill>
            <a:srgbClr val="FFFFFF"/>
          </a:solidFill>
          <a:ln/>
        </p:spPr>
      </p:sp>
      <p:sp>
        <p:nvSpPr>
          <p:cNvPr id="9" name="Text 4"/>
          <p:cNvSpPr/>
          <p:nvPr/>
        </p:nvSpPr>
        <p:spPr>
          <a:xfrm>
            <a:off x="912928" y="685800"/>
            <a:ext cx="342943" cy="3556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0" name="Shape 5"/>
          <p:cNvSpPr/>
          <p:nvPr/>
        </p:nvSpPr>
        <p:spPr>
          <a:xfrm>
            <a:off x="1357484" y="685800"/>
            <a:ext cx="342943" cy="355600"/>
          </a:xfrm>
          <a:prstGeom prst="ellipse">
            <a:avLst/>
          </a:prstGeom>
          <a:solidFill>
            <a:srgbClr val="718BA3"/>
          </a:solidFill>
          <a:ln/>
        </p:spPr>
      </p:sp>
      <p:sp>
        <p:nvSpPr>
          <p:cNvPr id="11" name="Text 6"/>
          <p:cNvSpPr/>
          <p:nvPr/>
        </p:nvSpPr>
        <p:spPr>
          <a:xfrm>
            <a:off x="1357484" y="685800"/>
            <a:ext cx="342943" cy="3556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2" name="Image 3" descr="https://kimi-img.moonshot.cn/pub/slides/slides_tmpl/image/25-09-04-12:09:12-d2sh1q61bb2p4onbp29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2038" y="685800"/>
            <a:ext cx="355644" cy="355600"/>
          </a:xfrm>
          <a:prstGeom prst="rect">
            <a:avLst/>
          </a:prstGeom>
        </p:spPr>
      </p:pic>
      <p:sp>
        <p:nvSpPr>
          <p:cNvPr id="13" name="Shape 7"/>
          <p:cNvSpPr/>
          <p:nvPr/>
        </p:nvSpPr>
        <p:spPr>
          <a:xfrm>
            <a:off x="14770360" y="4038600"/>
            <a:ext cx="824929" cy="824826"/>
          </a:xfrm>
          <a:prstGeom prst="ellipse">
            <a:avLst/>
          </a:prstGeom>
          <a:solidFill>
            <a:srgbClr val="000000">
              <a:alpha val="0"/>
            </a:srgbClr>
          </a:solidFill>
          <a:ln w="12700">
            <a:solidFill>
              <a:srgbClr val="FFFFFF">
                <a:alpha val="20000"/>
              </a:srgbClr>
            </a:solidFill>
            <a:prstDash val="solid"/>
          </a:ln>
        </p:spPr>
      </p:sp>
      <p:sp>
        <p:nvSpPr>
          <p:cNvPr id="14" name="Text 8"/>
          <p:cNvSpPr/>
          <p:nvPr/>
        </p:nvSpPr>
        <p:spPr>
          <a:xfrm>
            <a:off x="14770360" y="4038600"/>
            <a:ext cx="824929" cy="824826"/>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5" name="Shape 9"/>
          <p:cNvSpPr/>
          <p:nvPr/>
        </p:nvSpPr>
        <p:spPr>
          <a:xfrm>
            <a:off x="15132525" y="4038600"/>
            <a:ext cx="824929" cy="824826"/>
          </a:xfrm>
          <a:prstGeom prst="ellipse">
            <a:avLst/>
          </a:prstGeom>
          <a:solidFill>
            <a:srgbClr val="D9D9D9">
              <a:alpha val="5098"/>
            </a:srgbClr>
          </a:solidFill>
          <a:ln w="12700">
            <a:solidFill>
              <a:srgbClr val="FFFFFF">
                <a:alpha val="20000"/>
              </a:srgbClr>
            </a:solidFill>
            <a:prstDash val="solid"/>
          </a:ln>
        </p:spPr>
      </p:sp>
      <p:sp>
        <p:nvSpPr>
          <p:cNvPr id="16" name="Text 10"/>
          <p:cNvSpPr/>
          <p:nvPr/>
        </p:nvSpPr>
        <p:spPr>
          <a:xfrm>
            <a:off x="15132525" y="4038600"/>
            <a:ext cx="824929" cy="824826"/>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7" name="Shape 11"/>
          <p:cNvSpPr/>
          <p:nvPr/>
        </p:nvSpPr>
        <p:spPr>
          <a:xfrm>
            <a:off x="15494689" y="4038600"/>
            <a:ext cx="824929" cy="824826"/>
          </a:xfrm>
          <a:prstGeom prst="ellipse">
            <a:avLst/>
          </a:prstGeom>
          <a:solidFill>
            <a:srgbClr val="D9D9D9">
              <a:alpha val="10196"/>
            </a:srgbClr>
          </a:solidFill>
          <a:ln w="12700">
            <a:solidFill>
              <a:srgbClr val="FFFFFF">
                <a:alpha val="30196"/>
              </a:srgbClr>
            </a:solidFill>
            <a:prstDash val="solid"/>
          </a:ln>
        </p:spPr>
      </p:sp>
      <p:sp>
        <p:nvSpPr>
          <p:cNvPr id="18" name="Text 12"/>
          <p:cNvSpPr/>
          <p:nvPr/>
        </p:nvSpPr>
        <p:spPr>
          <a:xfrm>
            <a:off x="15494689" y="4038600"/>
            <a:ext cx="824929" cy="824826"/>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9" name="Shape 13"/>
          <p:cNvSpPr/>
          <p:nvPr/>
        </p:nvSpPr>
        <p:spPr>
          <a:xfrm>
            <a:off x="15856851" y="4038600"/>
            <a:ext cx="824929" cy="824826"/>
          </a:xfrm>
          <a:prstGeom prst="ellipse">
            <a:avLst/>
          </a:prstGeom>
          <a:solidFill>
            <a:srgbClr val="D9D9D9">
              <a:alpha val="14902"/>
            </a:srgbClr>
          </a:solidFill>
          <a:ln w="12700">
            <a:solidFill>
              <a:srgbClr val="FFFFFF">
                <a:alpha val="40000"/>
              </a:srgbClr>
            </a:solidFill>
            <a:prstDash val="solid"/>
          </a:ln>
        </p:spPr>
      </p:sp>
      <p:sp>
        <p:nvSpPr>
          <p:cNvPr id="20" name="Text 14"/>
          <p:cNvSpPr/>
          <p:nvPr/>
        </p:nvSpPr>
        <p:spPr>
          <a:xfrm>
            <a:off x="15856851" y="4038600"/>
            <a:ext cx="824929" cy="824826"/>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21" name="Shape 15"/>
          <p:cNvSpPr/>
          <p:nvPr/>
        </p:nvSpPr>
        <p:spPr>
          <a:xfrm>
            <a:off x="16219016" y="4038600"/>
            <a:ext cx="824929" cy="824826"/>
          </a:xfrm>
          <a:prstGeom prst="ellipse">
            <a:avLst/>
          </a:prstGeom>
          <a:solidFill>
            <a:srgbClr val="D9D9D9">
              <a:alpha val="20000"/>
            </a:srgbClr>
          </a:solidFill>
          <a:ln w="12700">
            <a:solidFill>
              <a:srgbClr val="FFFFFF">
                <a:alpha val="50196"/>
              </a:srgbClr>
            </a:solidFill>
            <a:prstDash val="solid"/>
          </a:ln>
        </p:spPr>
      </p:sp>
      <p:sp>
        <p:nvSpPr>
          <p:cNvPr id="22" name="Text 16"/>
          <p:cNvSpPr/>
          <p:nvPr/>
        </p:nvSpPr>
        <p:spPr>
          <a:xfrm>
            <a:off x="16219016" y="4038600"/>
            <a:ext cx="824929" cy="824826"/>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23" name="Image 4" descr="https://kimi-img.moonshot.cn/pub/slides/slides_tmpl/image/25-09-04-12:09:12-d2sh1q61bb2p4onbp2a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79961" y="10185401"/>
            <a:ext cx="12702" cy="1670813"/>
          </a:xfrm>
          <a:prstGeom prst="rect">
            <a:avLst/>
          </a:prstGeom>
        </p:spPr>
      </p:pic>
      <p:pic>
        <p:nvPicPr>
          <p:cNvPr id="24" name="Image 5" descr="https://kimi-img.moonshot.cn/pub/slides/slides_tmpl/image/25-09-04-12:09:12-d2sh1q61bb2p4onbp2a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89936" y="11308414"/>
            <a:ext cx="502420" cy="562952"/>
          </a:xfrm>
          <a:prstGeom prst="rect">
            <a:avLst/>
          </a:prstGeom>
        </p:spPr>
      </p:pic>
      <p:pic>
        <p:nvPicPr>
          <p:cNvPr id="25" name="Image 6" descr="https://kimi-img.moonshot.cn/pub/slides/slides_tmpl/image/25-09-04-12:09:12-d2sh1q61bb2p4onbp2b0.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80267" y="11308414"/>
            <a:ext cx="502420" cy="562952"/>
          </a:xfrm>
          <a:prstGeom prst="rect">
            <a:avLst/>
          </a:prstGeom>
        </p:spPr>
      </p:pic>
      <p:pic>
        <p:nvPicPr>
          <p:cNvPr id="26" name="Image 7" descr="https://kimi-img.moonshot.cn/pub/slides/slides_tmpl/image/25-09-04-12:09:13-d2sh1qe1bb2p4onbp2bg.sv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67960" y="1035050"/>
            <a:ext cx="14073359" cy="12700"/>
          </a:xfrm>
          <a:prstGeom prst="rect">
            <a:avLst/>
          </a:prstGeom>
        </p:spPr>
      </p:pic>
      <p:sp>
        <p:nvSpPr>
          <p:cNvPr id="27" name="Shape 17"/>
          <p:cNvSpPr/>
          <p:nvPr/>
        </p:nvSpPr>
        <p:spPr>
          <a:xfrm>
            <a:off x="19241319" y="952500"/>
            <a:ext cx="165121" cy="165100"/>
          </a:xfrm>
          <a:prstGeom prst="ellipse">
            <a:avLst/>
          </a:prstGeom>
          <a:solidFill>
            <a:srgbClr val="D9D9D9"/>
          </a:solidFill>
          <a:ln/>
        </p:spPr>
      </p:sp>
      <p:sp>
        <p:nvSpPr>
          <p:cNvPr id="28" name="Text 18"/>
          <p:cNvSpPr/>
          <p:nvPr/>
        </p:nvSpPr>
        <p:spPr>
          <a:xfrm>
            <a:off x="19241319" y="952500"/>
            <a:ext cx="165121" cy="1651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29" name="Shape 19"/>
          <p:cNvSpPr/>
          <p:nvPr/>
        </p:nvSpPr>
        <p:spPr>
          <a:xfrm>
            <a:off x="12445970" y="3657600"/>
            <a:ext cx="165121" cy="165100"/>
          </a:xfrm>
          <a:prstGeom prst="ellipse">
            <a:avLst/>
          </a:prstGeom>
          <a:solidFill>
            <a:srgbClr val="D9D9D9"/>
          </a:solidFill>
          <a:ln/>
        </p:spPr>
      </p:sp>
      <p:sp>
        <p:nvSpPr>
          <p:cNvPr id="30" name="Text 20"/>
          <p:cNvSpPr/>
          <p:nvPr/>
        </p:nvSpPr>
        <p:spPr>
          <a:xfrm>
            <a:off x="12445970" y="3657600"/>
            <a:ext cx="165121" cy="1651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31" name="Shape 21"/>
          <p:cNvSpPr/>
          <p:nvPr/>
        </p:nvSpPr>
        <p:spPr>
          <a:xfrm>
            <a:off x="5079049" y="952500"/>
            <a:ext cx="165121" cy="165100"/>
          </a:xfrm>
          <a:prstGeom prst="ellipse">
            <a:avLst/>
          </a:prstGeom>
          <a:solidFill>
            <a:srgbClr val="D9D9D9"/>
          </a:solidFill>
          <a:ln/>
        </p:spPr>
      </p:sp>
      <p:sp>
        <p:nvSpPr>
          <p:cNvPr id="32" name="Text 22"/>
          <p:cNvSpPr/>
          <p:nvPr/>
        </p:nvSpPr>
        <p:spPr>
          <a:xfrm>
            <a:off x="5079049" y="952500"/>
            <a:ext cx="165121" cy="1651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33" name="Shape 23"/>
          <p:cNvSpPr/>
          <p:nvPr/>
        </p:nvSpPr>
        <p:spPr>
          <a:xfrm>
            <a:off x="12153832" y="660400"/>
            <a:ext cx="749394" cy="749300"/>
          </a:xfrm>
          <a:prstGeom prst="ellipse">
            <a:avLst/>
          </a:prstGeom>
          <a:solidFill>
            <a:srgbClr val="000000">
              <a:alpha val="0"/>
            </a:srgbClr>
          </a:solidFill>
          <a:ln w="12700">
            <a:solidFill>
              <a:srgbClr val="FFFFFF"/>
            </a:solidFill>
            <a:prstDash val="solid"/>
          </a:ln>
        </p:spPr>
      </p:sp>
      <p:sp>
        <p:nvSpPr>
          <p:cNvPr id="34" name="Text 24"/>
          <p:cNvSpPr/>
          <p:nvPr/>
        </p:nvSpPr>
        <p:spPr>
          <a:xfrm>
            <a:off x="12153832" y="660400"/>
            <a:ext cx="749394" cy="7493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35" name="Image 8" descr="https://kimi-img.moonshot.cn/pub/slides/slides_tmpl/image/25-09-04-12:09:13-d2sh1qe1bb2p4onbp2c0.sv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528529" y="1422400"/>
            <a:ext cx="12702" cy="22352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38330" y="1384301"/>
            <a:ext cx="11016510" cy="1236133"/>
          </a:xfrm>
          <a:prstGeom prst="rect">
            <a:avLst/>
          </a:prstGeom>
          <a:noFill/>
          <a:ln/>
        </p:spPr>
        <p:txBody>
          <a:bodyPr wrap="square" lIns="0" tIns="0" rIns="0" bIns="0" rtlCol="0" anchor="t"/>
          <a:lstStyle/>
          <a:p>
            <a:pPr marL="0" indent="0" algn="l">
              <a:lnSpc>
                <a:spcPct val="100000"/>
              </a:lnSpc>
              <a:buNone/>
            </a:pPr>
            <a:r>
              <a:rPr lang="en-US" sz="6400" dirty="0">
                <a:solidFill>
                  <a:srgbClr val="DFDFDF"/>
                </a:solidFill>
                <a:latin typeface="MiSans" pitchFamily="34" charset="0"/>
                <a:ea typeface="MiSans" pitchFamily="34" charset="-122"/>
                <a:cs typeface="MiSans" pitchFamily="34" charset="-120"/>
              </a:rPr>
              <a:t>RAG-Based Retrieval for Personalization</a:t>
            </a:r>
            <a:endParaRPr lang="en-US" sz="1600" dirty="0"/>
          </a:p>
        </p:txBody>
      </p:sp>
      <p:pic>
        <p:nvPicPr>
          <p:cNvPr id="3" name="Image 0" descr="https://kimi-img.moonshot.cn/pub/slides/slides_tmpl/image/25-09-04-12:09:28-d2sh1u61bb2p4onbp4i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372" y="457200"/>
            <a:ext cx="5652206" cy="12509500"/>
          </a:xfrm>
          <a:prstGeom prst="rect">
            <a:avLst/>
          </a:prstGeom>
        </p:spPr>
      </p:pic>
      <p:pic>
        <p:nvPicPr>
          <p:cNvPr id="4" name="Image 1" descr="https://kimi-img.moonshot.cn/pub/slides/slides_tmpl/image/25-09-04-12:09:24-d2sh1t61bb2p4onbp3p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3004" y="12350801"/>
            <a:ext cx="317540" cy="9525"/>
          </a:xfrm>
          <a:prstGeom prst="rect">
            <a:avLst/>
          </a:prstGeom>
        </p:spPr>
      </p:pic>
      <p:pic>
        <p:nvPicPr>
          <p:cNvPr id="5" name="Image 2" descr="https://kimi-img.moonshot.cn/pub/slides/slides_tmpl/image/25-09-04-12:09:24-d2sh1t61bb2p4onbp3p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1823" y="12192000"/>
            <a:ext cx="9526" cy="317500"/>
          </a:xfrm>
          <a:prstGeom prst="rect">
            <a:avLst/>
          </a:prstGeom>
        </p:spPr>
      </p:pic>
      <p:sp>
        <p:nvSpPr>
          <p:cNvPr id="6" name="Shape 1"/>
          <p:cNvSpPr/>
          <p:nvPr/>
        </p:nvSpPr>
        <p:spPr>
          <a:xfrm>
            <a:off x="1192363" y="4178300"/>
            <a:ext cx="4216927" cy="1308100"/>
          </a:xfrm>
          <a:prstGeom prst="roundRect">
            <a:avLst>
              <a:gd name="adj" fmla="val 29359"/>
            </a:avLst>
          </a:prstGeom>
          <a:solidFill>
            <a:srgbClr val="D9D9D9"/>
          </a:solidFill>
          <a:ln/>
        </p:spPr>
      </p:sp>
      <p:sp>
        <p:nvSpPr>
          <p:cNvPr id="7" name="Text 2"/>
          <p:cNvSpPr/>
          <p:nvPr/>
        </p:nvSpPr>
        <p:spPr>
          <a:xfrm>
            <a:off x="1192363" y="4178300"/>
            <a:ext cx="4216927" cy="1308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8" name="Image 3" descr="https://kimi-img.moonshot.cn/pub/slides/slides_tmpl/image/25-09-04-12:09:24-d2sh1t61bb2p4onbp3r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17765" y="11774488"/>
            <a:ext cx="4147068" cy="9525"/>
          </a:xfrm>
          <a:prstGeom prst="rect">
            <a:avLst/>
          </a:prstGeom>
        </p:spPr>
      </p:pic>
      <p:pic>
        <p:nvPicPr>
          <p:cNvPr id="9" name="Image 4" descr="https://kimi-img.moonshot.cn/pub/slides/slides_tmpl/image/25-09-04-12:09:28-d2sh1u61bb2p4onbp4j0.sv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0013" y="457200"/>
            <a:ext cx="5652206" cy="12509500"/>
          </a:xfrm>
          <a:prstGeom prst="rect">
            <a:avLst/>
          </a:prstGeom>
        </p:spPr>
      </p:pic>
      <p:pic>
        <p:nvPicPr>
          <p:cNvPr id="10" name="Image 5" descr="https://kimi-img.moonshot.cn/pub/slides/slides_tmpl/image/25-09-04-12:09:29-d2sh1ue1bb2p4onbp4k0.svg"/>
          <p:cNvPicPr>
            <a:picLocks noChangeAspect="1"/>
          </p:cNvPicPr>
          <p:nvPr/>
        </p:nvPicPr>
        <p:blipFill>
          <a:blip r:embed="rId6">
            <a:extLst>
              <a:ext uri="{96DAC541-7B7A-43D3-8B79-37D633B846F1}">
                <asvg:svgBlip xmlns:asvg="http://schemas.microsoft.com/office/drawing/2016/SVG/main" r:embed="rId14"/>
              </a:ext>
            </a:extLst>
          </a:blip>
          <a:stretch>
            <a:fillRect/>
          </a:stretch>
        </p:blipFill>
        <p:spPr>
          <a:xfrm>
            <a:off x="9054645" y="12350804"/>
            <a:ext cx="317540" cy="9525"/>
          </a:xfrm>
          <a:prstGeom prst="rect">
            <a:avLst/>
          </a:prstGeom>
        </p:spPr>
      </p:pic>
      <p:pic>
        <p:nvPicPr>
          <p:cNvPr id="11" name="Image 6" descr="https://kimi-img.moonshot.cn/pub/slides/slides_tmpl/image/25-09-04-12:09:29-d2sh1ue1bb2p4onbp4kg.svg"/>
          <p:cNvPicPr>
            <a:picLocks noChangeAspect="1"/>
          </p:cNvPicPr>
          <p:nvPr/>
        </p:nvPicPr>
        <p:blipFill>
          <a:blip r:embed="rId8">
            <a:extLst>
              <a:ext uri="{96DAC541-7B7A-43D3-8B79-37D633B846F1}">
                <asvg:svgBlip xmlns:asvg="http://schemas.microsoft.com/office/drawing/2016/SVG/main" r:embed="rId15"/>
              </a:ext>
            </a:extLst>
          </a:blip>
          <a:stretch>
            <a:fillRect/>
          </a:stretch>
        </p:blipFill>
        <p:spPr>
          <a:xfrm>
            <a:off x="9213464" y="12192003"/>
            <a:ext cx="9526" cy="317500"/>
          </a:xfrm>
          <a:prstGeom prst="rect">
            <a:avLst/>
          </a:prstGeom>
        </p:spPr>
      </p:pic>
      <p:sp>
        <p:nvSpPr>
          <p:cNvPr id="12" name="Shape 3"/>
          <p:cNvSpPr/>
          <p:nvPr/>
        </p:nvSpPr>
        <p:spPr>
          <a:xfrm>
            <a:off x="7124005" y="8890003"/>
            <a:ext cx="4216927" cy="1308100"/>
          </a:xfrm>
          <a:prstGeom prst="roundRect">
            <a:avLst>
              <a:gd name="adj" fmla="val 29359"/>
            </a:avLst>
          </a:prstGeom>
          <a:solidFill>
            <a:srgbClr val="D9D9D9"/>
          </a:solidFill>
          <a:ln/>
        </p:spPr>
      </p:sp>
      <p:sp>
        <p:nvSpPr>
          <p:cNvPr id="13" name="Text 4"/>
          <p:cNvSpPr/>
          <p:nvPr/>
        </p:nvSpPr>
        <p:spPr>
          <a:xfrm>
            <a:off x="7124005" y="8890003"/>
            <a:ext cx="4216927" cy="1308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4" name="Image 7" descr="https://kimi-img.moonshot.cn/pub/slides/slides_tmpl/image/25-09-04-12:09:29-d2sh1ue1bb2p4onbp4l0.svg"/>
          <p:cNvPicPr>
            <a:picLocks noChangeAspect="1"/>
          </p:cNvPicPr>
          <p:nvPr/>
        </p:nvPicPr>
        <p:blipFill>
          <a:blip r:embed="rId10">
            <a:extLst>
              <a:ext uri="{96DAC541-7B7A-43D3-8B79-37D633B846F1}">
                <asvg:svgBlip xmlns:asvg="http://schemas.microsoft.com/office/drawing/2016/SVG/main" r:embed="rId16"/>
              </a:ext>
            </a:extLst>
          </a:blip>
          <a:stretch>
            <a:fillRect/>
          </a:stretch>
        </p:blipFill>
        <p:spPr>
          <a:xfrm>
            <a:off x="7149407" y="11774492"/>
            <a:ext cx="4147068" cy="9525"/>
          </a:xfrm>
          <a:prstGeom prst="rect">
            <a:avLst/>
          </a:prstGeom>
        </p:spPr>
      </p:pic>
      <p:pic>
        <p:nvPicPr>
          <p:cNvPr id="15" name="Image 8" descr="https://kimi-img.moonshot.cn/pub/slides/slides_tmpl/image/25-09-04-12:09:29-d2sh1ue1bb2p4onbp4lg.svg"/>
          <p:cNvPicPr>
            <a:picLocks noChangeAspect="1"/>
          </p:cNvPicPr>
          <p:nvPr/>
        </p:nvPicPr>
        <p:blipFill>
          <a:blip r:embed="rId4">
            <a:extLst>
              <a:ext uri="{96DAC541-7B7A-43D3-8B79-37D633B846F1}">
                <asvg:svgBlip xmlns:asvg="http://schemas.microsoft.com/office/drawing/2016/SVG/main" r:embed="rId17"/>
              </a:ext>
            </a:extLst>
          </a:blip>
          <a:stretch>
            <a:fillRect/>
          </a:stretch>
        </p:blipFill>
        <p:spPr>
          <a:xfrm>
            <a:off x="12331654" y="457200"/>
            <a:ext cx="5652206" cy="12509500"/>
          </a:xfrm>
          <a:prstGeom prst="rect">
            <a:avLst/>
          </a:prstGeom>
        </p:spPr>
      </p:pic>
      <p:pic>
        <p:nvPicPr>
          <p:cNvPr id="16" name="Image 9" descr="https://kimi-img.moonshot.cn/pub/slides/slides_tmpl/image/25-09-04-12:09:24-d2sh1t61bb2p4onbp3p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86286" y="12350801"/>
            <a:ext cx="317540" cy="9525"/>
          </a:xfrm>
          <a:prstGeom prst="rect">
            <a:avLst/>
          </a:prstGeom>
        </p:spPr>
      </p:pic>
      <p:pic>
        <p:nvPicPr>
          <p:cNvPr id="17" name="Image 10" descr="https://kimi-img.moonshot.cn/pub/slides/slides_tmpl/image/25-09-04-12:09:24-d2sh1t61bb2p4onbp3p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45106" y="12192000"/>
            <a:ext cx="9526" cy="317500"/>
          </a:xfrm>
          <a:prstGeom prst="rect">
            <a:avLst/>
          </a:prstGeom>
        </p:spPr>
      </p:pic>
      <p:sp>
        <p:nvSpPr>
          <p:cNvPr id="18" name="Shape 5"/>
          <p:cNvSpPr/>
          <p:nvPr/>
        </p:nvSpPr>
        <p:spPr>
          <a:xfrm>
            <a:off x="13055646" y="4178300"/>
            <a:ext cx="4216927" cy="1308100"/>
          </a:xfrm>
          <a:prstGeom prst="roundRect">
            <a:avLst>
              <a:gd name="adj" fmla="val 29359"/>
            </a:avLst>
          </a:prstGeom>
          <a:solidFill>
            <a:srgbClr val="D9D9D9"/>
          </a:solidFill>
          <a:ln/>
        </p:spPr>
      </p:sp>
      <p:sp>
        <p:nvSpPr>
          <p:cNvPr id="19" name="Text 6"/>
          <p:cNvSpPr/>
          <p:nvPr/>
        </p:nvSpPr>
        <p:spPr>
          <a:xfrm>
            <a:off x="13055646" y="4178300"/>
            <a:ext cx="4216927" cy="1308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20" name="Image 11" descr="https://kimi-img.moonshot.cn/pub/slides/slides_tmpl/image/25-09-04-12:09:24-d2sh1t61bb2p4onbp3r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081048" y="11774488"/>
            <a:ext cx="4147068" cy="9525"/>
          </a:xfrm>
          <a:prstGeom prst="rect">
            <a:avLst/>
          </a:prstGeom>
        </p:spPr>
      </p:pic>
      <p:pic>
        <p:nvPicPr>
          <p:cNvPr id="21" name="Image 12" descr="https://kimi-img.moonshot.cn/pub/slides/slides_tmpl/image/25-09-04-12:09:29-d2sh1ue1bb2p4onbp4m0.svg"/>
          <p:cNvPicPr>
            <a:picLocks noChangeAspect="1"/>
          </p:cNvPicPr>
          <p:nvPr/>
        </p:nvPicPr>
        <p:blipFill>
          <a:blip r:embed="rId12">
            <a:extLst>
              <a:ext uri="{96DAC541-7B7A-43D3-8B79-37D633B846F1}">
                <asvg:svgBlip xmlns:asvg="http://schemas.microsoft.com/office/drawing/2016/SVG/main" r:embed="rId18"/>
              </a:ext>
            </a:extLst>
          </a:blip>
          <a:stretch>
            <a:fillRect/>
          </a:stretch>
        </p:blipFill>
        <p:spPr>
          <a:xfrm>
            <a:off x="18263296" y="457200"/>
            <a:ext cx="5652206" cy="12509500"/>
          </a:xfrm>
          <a:prstGeom prst="rect">
            <a:avLst/>
          </a:prstGeom>
        </p:spPr>
      </p:pic>
      <p:pic>
        <p:nvPicPr>
          <p:cNvPr id="22" name="Image 13" descr="https://kimi-img.moonshot.cn/pub/slides/slides_tmpl/image/25-09-04-12:09:24-d2sh1t61bb2p4onbp3p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7928" y="12350801"/>
            <a:ext cx="317540" cy="9525"/>
          </a:xfrm>
          <a:prstGeom prst="rect">
            <a:avLst/>
          </a:prstGeom>
        </p:spPr>
      </p:pic>
      <p:pic>
        <p:nvPicPr>
          <p:cNvPr id="23" name="Image 14" descr="https://kimi-img.moonshot.cn/pub/slides/slides_tmpl/image/25-09-04-12:09:24-d2sh1t61bb2p4onbp3p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76747" y="12192000"/>
            <a:ext cx="9526" cy="317500"/>
          </a:xfrm>
          <a:prstGeom prst="rect">
            <a:avLst/>
          </a:prstGeom>
        </p:spPr>
      </p:pic>
      <p:sp>
        <p:nvSpPr>
          <p:cNvPr id="24" name="Shape 7"/>
          <p:cNvSpPr/>
          <p:nvPr/>
        </p:nvSpPr>
        <p:spPr>
          <a:xfrm>
            <a:off x="18987287" y="8890000"/>
            <a:ext cx="4216927" cy="1308100"/>
          </a:xfrm>
          <a:prstGeom prst="roundRect">
            <a:avLst>
              <a:gd name="adj" fmla="val 29359"/>
            </a:avLst>
          </a:prstGeom>
          <a:solidFill>
            <a:srgbClr val="D9D9D9"/>
          </a:solidFill>
          <a:ln/>
        </p:spPr>
      </p:sp>
      <p:sp>
        <p:nvSpPr>
          <p:cNvPr id="25" name="Text 8"/>
          <p:cNvSpPr/>
          <p:nvPr/>
        </p:nvSpPr>
        <p:spPr>
          <a:xfrm>
            <a:off x="18987287" y="8890000"/>
            <a:ext cx="4216927" cy="1308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26" name="Image 15" descr="https://kimi-img.moonshot.cn/pub/slides/slides_tmpl/image/25-09-04-12:09:24-d2sh1t61bb2p4onbp3r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012689" y="11774488"/>
            <a:ext cx="4147068" cy="9525"/>
          </a:xfrm>
          <a:prstGeom prst="rect">
            <a:avLst/>
          </a:prstGeom>
        </p:spPr>
      </p:pic>
      <p:sp>
        <p:nvSpPr>
          <p:cNvPr id="27" name="Text 9"/>
          <p:cNvSpPr/>
          <p:nvPr/>
        </p:nvSpPr>
        <p:spPr>
          <a:xfrm>
            <a:off x="1535304" y="4178300"/>
            <a:ext cx="3293945" cy="1058333"/>
          </a:xfrm>
          <a:prstGeom prst="rect">
            <a:avLst/>
          </a:prstGeom>
          <a:noFill/>
          <a:ln/>
        </p:spPr>
        <p:txBody>
          <a:bodyPr wrap="square" lIns="0" tIns="0" rIns="0" bIns="0" rtlCol="0" anchor="t"/>
          <a:lstStyle/>
          <a:p>
            <a:pPr marL="0" indent="0" algn="ctr">
              <a:lnSpc>
                <a:spcPct val="100000"/>
              </a:lnSpc>
              <a:buNone/>
            </a:pPr>
            <a:r>
              <a:rPr lang="en-US" sz="2800" dirty="0">
                <a:solidFill>
                  <a:srgbClr val="171824"/>
                </a:solidFill>
                <a:latin typeface="MiSans" pitchFamily="34" charset="0"/>
                <a:ea typeface="MiSans" pitchFamily="34" charset="-122"/>
                <a:cs typeface="MiSans" pitchFamily="34" charset="-120"/>
              </a:rPr>
              <a:t>Combining Retrieval and Generation</a:t>
            </a:r>
            <a:endParaRPr lang="en-US" sz="1600" dirty="0"/>
          </a:p>
        </p:txBody>
      </p:sp>
      <p:sp>
        <p:nvSpPr>
          <p:cNvPr id="28" name="Text 10"/>
          <p:cNvSpPr/>
          <p:nvPr/>
        </p:nvSpPr>
        <p:spPr>
          <a:xfrm>
            <a:off x="1217766" y="6540501"/>
            <a:ext cx="4284669" cy="4944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The RAG technique combines the precision of retrieval with the fluency of generation, ensuring contextually accurate and personalized responses.</a:t>
            </a:r>
            <a:endParaRPr lang="en-US" sz="1600" dirty="0"/>
          </a:p>
        </p:txBody>
      </p:sp>
      <p:sp>
        <p:nvSpPr>
          <p:cNvPr id="29" name="Text 11"/>
          <p:cNvSpPr/>
          <p:nvPr/>
        </p:nvSpPr>
        <p:spPr>
          <a:xfrm>
            <a:off x="13517137" y="4362451"/>
            <a:ext cx="3293945" cy="1058333"/>
          </a:xfrm>
          <a:prstGeom prst="rect">
            <a:avLst/>
          </a:prstGeom>
          <a:noFill/>
          <a:ln/>
        </p:spPr>
        <p:txBody>
          <a:bodyPr wrap="square" lIns="0" tIns="0" rIns="0" bIns="0" rtlCol="0" anchor="t"/>
          <a:lstStyle/>
          <a:p>
            <a:pPr marL="0" indent="0" algn="ctr">
              <a:lnSpc>
                <a:spcPct val="100000"/>
              </a:lnSpc>
              <a:buNone/>
            </a:pPr>
            <a:r>
              <a:rPr lang="en-US" sz="2800" dirty="0">
                <a:solidFill>
                  <a:srgbClr val="171824"/>
                </a:solidFill>
                <a:latin typeface="MiSans" pitchFamily="34" charset="0"/>
                <a:ea typeface="MiSans" pitchFamily="34" charset="-122"/>
                <a:cs typeface="MiSans" pitchFamily="34" charset="-120"/>
              </a:rPr>
              <a:t>Dynamic Context Windows</a:t>
            </a:r>
            <a:endParaRPr lang="en-US" sz="1600" dirty="0"/>
          </a:p>
        </p:txBody>
      </p:sp>
      <p:sp>
        <p:nvSpPr>
          <p:cNvPr id="30" name="Text 12"/>
          <p:cNvSpPr/>
          <p:nvPr/>
        </p:nvSpPr>
        <p:spPr>
          <a:xfrm>
            <a:off x="13081049" y="6540501"/>
            <a:ext cx="4284669" cy="4944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The system constructs dynamic context windows from multi-layer memory results, providing highly relevant information to the LLM for better responses.</a:t>
            </a:r>
            <a:endParaRPr lang="en-US" sz="1600" dirty="0"/>
          </a:p>
        </p:txBody>
      </p:sp>
      <p:sp>
        <p:nvSpPr>
          <p:cNvPr id="31" name="Text 13"/>
          <p:cNvSpPr/>
          <p:nvPr/>
        </p:nvSpPr>
        <p:spPr>
          <a:xfrm>
            <a:off x="7585496" y="9074154"/>
            <a:ext cx="3293945" cy="1058333"/>
          </a:xfrm>
          <a:prstGeom prst="rect">
            <a:avLst/>
          </a:prstGeom>
          <a:noFill/>
          <a:ln/>
        </p:spPr>
        <p:txBody>
          <a:bodyPr wrap="square" lIns="0" tIns="0" rIns="0" bIns="0" rtlCol="0" anchor="t"/>
          <a:lstStyle/>
          <a:p>
            <a:pPr marL="0" indent="0" algn="ctr">
              <a:lnSpc>
                <a:spcPct val="100000"/>
              </a:lnSpc>
              <a:buNone/>
            </a:pPr>
            <a:r>
              <a:rPr lang="en-US" sz="2800" dirty="0">
                <a:solidFill>
                  <a:srgbClr val="171824"/>
                </a:solidFill>
                <a:latin typeface="MiSans" pitchFamily="34" charset="0"/>
                <a:ea typeface="MiSans" pitchFamily="34" charset="-122"/>
                <a:cs typeface="MiSans" pitchFamily="34" charset="-120"/>
              </a:rPr>
              <a:t>CPU-Based Pipeline</a:t>
            </a:r>
            <a:endParaRPr lang="en-US" sz="1600" dirty="0"/>
          </a:p>
        </p:txBody>
      </p:sp>
      <p:sp>
        <p:nvSpPr>
          <p:cNvPr id="32" name="Text 14"/>
          <p:cNvSpPr/>
          <p:nvPr/>
        </p:nvSpPr>
        <p:spPr>
          <a:xfrm>
            <a:off x="7149408" y="3365504"/>
            <a:ext cx="4284669" cy="4944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The lightweight RAG pipeline runs entirely on CPU, Reduce computing power costs</a:t>
            </a:r>
            <a:endParaRPr lang="en-US" sz="1600" dirty="0"/>
          </a:p>
        </p:txBody>
      </p:sp>
      <p:sp>
        <p:nvSpPr>
          <p:cNvPr id="33" name="Text 15"/>
          <p:cNvSpPr/>
          <p:nvPr/>
        </p:nvSpPr>
        <p:spPr>
          <a:xfrm>
            <a:off x="19448778" y="9074151"/>
            <a:ext cx="3293945" cy="1058333"/>
          </a:xfrm>
          <a:prstGeom prst="rect">
            <a:avLst/>
          </a:prstGeom>
          <a:noFill/>
          <a:ln/>
        </p:spPr>
        <p:txBody>
          <a:bodyPr wrap="square" lIns="0" tIns="0" rIns="0" bIns="0" rtlCol="0" anchor="t"/>
          <a:lstStyle/>
          <a:p>
            <a:pPr marL="0" indent="0" algn="ctr">
              <a:lnSpc>
                <a:spcPct val="100000"/>
              </a:lnSpc>
              <a:buNone/>
            </a:pPr>
            <a:r>
              <a:rPr lang="en-US" sz="2800" dirty="0">
                <a:solidFill>
                  <a:srgbClr val="171824"/>
                </a:solidFill>
                <a:latin typeface="MiSans" pitchFamily="34" charset="0"/>
                <a:ea typeface="MiSans" pitchFamily="34" charset="-122"/>
                <a:cs typeface="MiSans" pitchFamily="34" charset="-120"/>
              </a:rPr>
              <a:t>Avoiding Expensive Fine-Tuning</a:t>
            </a:r>
            <a:endParaRPr lang="en-US" sz="1600" dirty="0"/>
          </a:p>
        </p:txBody>
      </p:sp>
      <p:sp>
        <p:nvSpPr>
          <p:cNvPr id="34" name="Text 16"/>
          <p:cNvSpPr/>
          <p:nvPr/>
        </p:nvSpPr>
        <p:spPr>
          <a:xfrm>
            <a:off x="19012690" y="3365501"/>
            <a:ext cx="4284669" cy="4944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This approach eliminates the need for expensive fine-tuning, keeping development costs low while maintaining high response quality.</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446394" y="1498601"/>
            <a:ext cx="6532850" cy="1236133"/>
          </a:xfrm>
          <a:prstGeom prst="rect">
            <a:avLst/>
          </a:prstGeom>
          <a:noFill/>
          <a:ln/>
        </p:spPr>
        <p:txBody>
          <a:bodyPr wrap="square" lIns="0" tIns="0" rIns="0" bIns="0" rtlCol="0" anchor="t"/>
          <a:lstStyle/>
          <a:p>
            <a:pPr marL="0" indent="0" algn="l">
              <a:lnSpc>
                <a:spcPct val="100000"/>
              </a:lnSpc>
              <a:buNone/>
            </a:pPr>
            <a:r>
              <a:rPr lang="en-US" sz="6400" dirty="0">
                <a:solidFill>
                  <a:srgbClr val="DFDFDF"/>
                </a:solidFill>
                <a:latin typeface="MiSans" pitchFamily="34" charset="0"/>
                <a:ea typeface="MiSans" pitchFamily="34" charset="-122"/>
                <a:cs typeface="MiSans" pitchFamily="34" charset="-120"/>
              </a:rPr>
              <a:t>Offline Voice Interface with Vosk API</a:t>
            </a:r>
            <a:endParaRPr lang="en-US" sz="1600" dirty="0"/>
          </a:p>
        </p:txBody>
      </p:sp>
      <p:pic>
        <p:nvPicPr>
          <p:cNvPr id="3" name="Image 0" descr="https://kimi-img.moonshot.cn/pub/slides/slides_tmpl/image/25-09-04-12:09:24-d2sh1t61bb2p4onbp3j0.png"/>
          <p:cNvPicPr>
            <a:picLocks noChangeAspect="1"/>
          </p:cNvPicPr>
          <p:nvPr/>
        </p:nvPicPr>
        <p:blipFill>
          <a:blip r:embed="rId4"/>
          <a:stretch>
            <a:fillRect/>
          </a:stretch>
        </p:blipFill>
        <p:spPr>
          <a:xfrm>
            <a:off x="9308678" y="1790700"/>
            <a:ext cx="13222353" cy="9944100"/>
          </a:xfrm>
          <a:prstGeom prst="rect">
            <a:avLst/>
          </a:prstGeom>
        </p:spPr>
      </p:pic>
      <p:sp>
        <p:nvSpPr>
          <p:cNvPr id="4" name="Text 1"/>
          <p:cNvSpPr/>
          <p:nvPr/>
        </p:nvSpPr>
        <p:spPr>
          <a:xfrm>
            <a:off x="1446394" y="7416800"/>
            <a:ext cx="6401600" cy="7366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Compact and Offline Speech Recognition</a:t>
            </a:r>
            <a:endParaRPr lang="en-US" sz="1600" dirty="0"/>
          </a:p>
        </p:txBody>
      </p:sp>
      <p:sp>
        <p:nvSpPr>
          <p:cNvPr id="5" name="Text 2"/>
          <p:cNvSpPr/>
          <p:nvPr/>
        </p:nvSpPr>
        <p:spPr>
          <a:xfrm>
            <a:off x="1446395" y="8547101"/>
            <a:ext cx="6367729" cy="3776133"/>
          </a:xfrm>
          <a:prstGeom prst="rect">
            <a:avLst/>
          </a:prstGeom>
          <a:noFill/>
          <a:ln/>
        </p:spPr>
        <p:txBody>
          <a:bodyPr wrap="square" lIns="0" tIns="0" rIns="0" bIns="0" rtlCol="0" anchor="t"/>
          <a:lstStyle/>
          <a:p>
            <a:pPr marL="0" indent="0" algn="just">
              <a:lnSpc>
                <a:spcPct val="100000"/>
              </a:lnSpc>
              <a:buNone/>
            </a:pPr>
            <a:r>
              <a:rPr lang="en-US" sz="2800" dirty="0">
                <a:solidFill>
                  <a:srgbClr val="ADADAD"/>
                </a:solidFill>
                <a:latin typeface="MiSans" pitchFamily="34" charset="0"/>
                <a:ea typeface="MiSans" pitchFamily="34" charset="-122"/>
                <a:cs typeface="MiSans" pitchFamily="34" charset="-120"/>
              </a:rPr>
              <a:t>Vosk API offers compact 100–200 MB models with offline operation, supporting multiple languages including Chinese, ensuring privacy and low resource usage.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m0.jpg"/>
          <p:cNvPicPr>
            <a:picLocks noChangeAspect="1"/>
          </p:cNvPicPr>
          <p:nvPr/>
        </p:nvPicPr>
        <p:blipFill>
          <a:blip r:embed="rId4"/>
          <a:stretch>
            <a:fillRect/>
          </a:stretch>
        </p:blipFill>
        <p:spPr>
          <a:xfrm>
            <a:off x="-1587" y="0"/>
            <a:ext cx="24387048" cy="13716000"/>
          </a:xfrm>
          <a:prstGeom prst="rect">
            <a:avLst/>
          </a:prstGeom>
        </p:spPr>
      </p:pic>
      <p:pic>
        <p:nvPicPr>
          <p:cNvPr id="3" name="Image 1" descr="https://kimi-img.moonshot.cn/pub/slides/slides_tmpl/image/25-09-04-12:09:16-d2sh1r61bb2p4onbp2qg.png"/>
          <p:cNvPicPr>
            <a:picLocks noChangeAspect="1"/>
          </p:cNvPicPr>
          <p:nvPr/>
        </p:nvPicPr>
        <p:blipFill>
          <a:blip r:embed="rId5"/>
          <a:stretch>
            <a:fillRect/>
          </a:stretch>
        </p:blipFill>
        <p:spPr>
          <a:xfrm>
            <a:off x="11074198" y="4182745"/>
            <a:ext cx="2235479" cy="2235200"/>
          </a:xfrm>
          <a:prstGeom prst="rect">
            <a:avLst/>
          </a:prstGeom>
        </p:spPr>
      </p:pic>
      <p:sp>
        <p:nvSpPr>
          <p:cNvPr id="4" name="Text 0"/>
          <p:cNvSpPr/>
          <p:nvPr/>
        </p:nvSpPr>
        <p:spPr>
          <a:xfrm>
            <a:off x="6556666" y="8736966"/>
            <a:ext cx="11257840" cy="1236133"/>
          </a:xfrm>
          <a:prstGeom prst="rect">
            <a:avLst/>
          </a:prstGeom>
          <a:noFill/>
          <a:ln/>
        </p:spPr>
        <p:txBody>
          <a:bodyPr wrap="square" lIns="0" tIns="0" rIns="0" bIns="0" rtlCol="0" anchor="t"/>
          <a:lstStyle/>
          <a:p>
            <a:pPr marL="0" indent="0" algn="ctr">
              <a:lnSpc>
                <a:spcPct val="100000"/>
              </a:lnSpc>
              <a:buNone/>
            </a:pPr>
            <a:r>
              <a:rPr lang="en-US" sz="6400" dirty="0">
                <a:solidFill>
                  <a:srgbClr val="FFFFFF"/>
                </a:solidFill>
                <a:latin typeface="MiSans" pitchFamily="34" charset="0"/>
                <a:ea typeface="MiSans" pitchFamily="34" charset="-122"/>
                <a:cs typeface="MiSans" pitchFamily="34" charset="-120"/>
              </a:rPr>
              <a:t>Practical Feasibility</a:t>
            </a:r>
            <a:endParaRPr lang="en-US" sz="1600" dirty="0"/>
          </a:p>
        </p:txBody>
      </p:sp>
      <p:sp>
        <p:nvSpPr>
          <p:cNvPr id="5" name="Text 1"/>
          <p:cNvSpPr/>
          <p:nvPr/>
        </p:nvSpPr>
        <p:spPr>
          <a:xfrm>
            <a:off x="6624193" y="7133590"/>
            <a:ext cx="11190099" cy="1168400"/>
          </a:xfrm>
          <a:prstGeom prst="rect">
            <a:avLst/>
          </a:prstGeom>
          <a:noFill/>
          <a:ln/>
        </p:spPr>
        <p:txBody>
          <a:bodyPr wrap="square" lIns="0" tIns="0" rIns="0" bIns="0" rtlCol="0" anchor="t"/>
          <a:lstStyle/>
          <a:p>
            <a:pPr marL="0" indent="0" algn="ctr">
              <a:lnSpc>
                <a:spcPct val="100000"/>
              </a:lnSpc>
              <a:buNone/>
            </a:pPr>
            <a:r>
              <a:rPr lang="en-US" sz="6000" dirty="0">
                <a:solidFill>
                  <a:srgbClr val="FFFFFF"/>
                </a:solidFill>
                <a:latin typeface="MiSans" pitchFamily="34" charset="0"/>
                <a:ea typeface="MiSans" pitchFamily="34" charset="-122"/>
                <a:cs typeface="MiSans" pitchFamily="34" charset="-120"/>
              </a:rPr>
              <a:t>SECTIONS</a:t>
            </a:r>
            <a:endParaRPr lang="en-US" sz="1600" dirty="0"/>
          </a:p>
        </p:txBody>
      </p:sp>
      <p:pic>
        <p:nvPicPr>
          <p:cNvPr id="6" name="Image 2" descr="https://kimi-img.moonshot.cn/pub/slides/slides_tmpl/image/25-09-04-12:09:16-d2sh1r61bb2p4onbp2q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185" y="10608945"/>
            <a:ext cx="5633154" cy="25400"/>
          </a:xfrm>
          <a:prstGeom prst="rect">
            <a:avLst/>
          </a:prstGeom>
        </p:spPr>
      </p:pic>
      <p:pic>
        <p:nvPicPr>
          <p:cNvPr id="7" name="Image 3" descr="https://kimi-img.moonshot.cn/pub/slides/slides_tmpl/image/25-09-04-12:09:16-d2sh1r61bb2p4onbp2r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9236" y="0"/>
            <a:ext cx="25403" cy="4356100"/>
          </a:xfrm>
          <a:prstGeom prst="rect">
            <a:avLst/>
          </a:prstGeom>
        </p:spPr>
      </p:pic>
      <p:sp>
        <p:nvSpPr>
          <p:cNvPr id="8" name="Text 2"/>
          <p:cNvSpPr/>
          <p:nvPr/>
        </p:nvSpPr>
        <p:spPr>
          <a:xfrm>
            <a:off x="11091132" y="4182745"/>
            <a:ext cx="2231246" cy="2235199"/>
          </a:xfrm>
          <a:prstGeom prst="rect">
            <a:avLst/>
          </a:prstGeom>
          <a:noFill/>
          <a:ln/>
        </p:spPr>
        <p:txBody>
          <a:bodyPr wrap="square" lIns="0" tIns="0" rIns="0" bIns="0" rtlCol="0" anchor="ctr"/>
          <a:lstStyle/>
          <a:p>
            <a:pPr marL="0" indent="0" algn="ctr">
              <a:lnSpc>
                <a:spcPct val="100000"/>
              </a:lnSpc>
              <a:buNone/>
            </a:pPr>
            <a:r>
              <a:rPr lang="en-US" sz="6400" dirty="0">
                <a:solidFill>
                  <a:srgbClr val="DFDFDF"/>
                </a:solidFill>
                <a:latin typeface="MiSans" pitchFamily="34" charset="0"/>
                <a:ea typeface="MiSans" pitchFamily="34" charset="-122"/>
                <a:cs typeface="MiSans" pitchFamily="34" charset="-120"/>
              </a:rPr>
              <a:t>02</a:t>
            </a:r>
            <a:endParaRPr lang="en-US" sz="1600" dirty="0"/>
          </a:p>
        </p:txBody>
      </p:sp>
      <p:pic>
        <p:nvPicPr>
          <p:cNvPr id="9" name="Image 4" descr="https://kimi-img.moonshot.cn/pub/slides/slides_tmpl/image/25-09-04-12:09:16-d2sh1r61bb2p4onbp2r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4928" y="2011045"/>
            <a:ext cx="6566721" cy="6565900"/>
          </a:xfrm>
          <a:prstGeom prst="rect">
            <a:avLst/>
          </a:prstGeom>
        </p:spPr>
      </p:pic>
      <p:sp>
        <p:nvSpPr>
          <p:cNvPr id="10" name="Shape 3"/>
          <p:cNvSpPr/>
          <p:nvPr/>
        </p:nvSpPr>
        <p:spPr>
          <a:xfrm>
            <a:off x="11086899" y="4182745"/>
            <a:ext cx="2222778" cy="2222500"/>
          </a:xfrm>
          <a:prstGeom prst="ellipse">
            <a:avLst/>
          </a:prstGeom>
          <a:solidFill>
            <a:srgbClr val="000000">
              <a:alpha val="0"/>
            </a:srgbClr>
          </a:solidFill>
          <a:ln w="127000">
            <a:solidFill>
              <a:srgbClr val="2C617B">
                <a:alpha val="60000"/>
              </a:srgbClr>
            </a:solidFill>
            <a:prstDash val="solid"/>
          </a:ln>
        </p:spPr>
      </p:sp>
      <p:sp>
        <p:nvSpPr>
          <p:cNvPr id="11" name="Text 4"/>
          <p:cNvSpPr/>
          <p:nvPr/>
        </p:nvSpPr>
        <p:spPr>
          <a:xfrm>
            <a:off x="11086899" y="4182745"/>
            <a:ext cx="2222778" cy="2222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2" name="Shape 5"/>
          <p:cNvSpPr/>
          <p:nvPr/>
        </p:nvSpPr>
        <p:spPr>
          <a:xfrm>
            <a:off x="963734" y="-5765800"/>
            <a:ext cx="22469108" cy="22466300"/>
          </a:xfrm>
          <a:prstGeom prst="ellipse">
            <a:avLst/>
          </a:prstGeom>
          <a:solidFill>
            <a:srgbClr val="000000">
              <a:alpha val="0"/>
            </a:srgbClr>
          </a:solidFill>
          <a:ln w="12700">
            <a:solidFill>
              <a:srgbClr val="171824"/>
            </a:solidFill>
            <a:prstDash val="solid"/>
          </a:ln>
        </p:spPr>
      </p:sp>
      <p:sp>
        <p:nvSpPr>
          <p:cNvPr id="13" name="Text 6"/>
          <p:cNvSpPr/>
          <p:nvPr/>
        </p:nvSpPr>
        <p:spPr>
          <a:xfrm>
            <a:off x="963734" y="-5765800"/>
            <a:ext cx="22469108" cy="22466300"/>
          </a:xfrm>
          <a:prstGeom prst="rect">
            <a:avLst/>
          </a:prstGeom>
          <a:noFill/>
          <a:ln/>
        </p:spPr>
        <p:txBody>
          <a:bodyPr wrap="square" lIns="45720" tIns="91440" rIns="91440" bIns="45720" rtlCol="0" anchor="t"/>
          <a:lstStyle/>
          <a:p>
            <a:pPr marL="0" indent="0">
              <a:lnSpc>
                <a:spcPct val="100000"/>
              </a:lnSpc>
              <a:buNone/>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6-d2sh1tm1bb2p4onbp43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2785" y="0"/>
            <a:ext cx="12702" cy="13716000"/>
          </a:xfrm>
          <a:prstGeom prst="rect">
            <a:avLst/>
          </a:prstGeom>
        </p:spPr>
      </p:pic>
      <p:sp>
        <p:nvSpPr>
          <p:cNvPr id="3" name="Shape 0"/>
          <p:cNvSpPr/>
          <p:nvPr/>
        </p:nvSpPr>
        <p:spPr>
          <a:xfrm>
            <a:off x="11163109" y="6794500"/>
            <a:ext cx="1206651" cy="1206500"/>
          </a:xfrm>
          <a:prstGeom prst="ellipse">
            <a:avLst/>
          </a:prstGeom>
          <a:solidFill>
            <a:srgbClr val="242436"/>
          </a:solidFill>
          <a:ln w="12700">
            <a:solidFill>
              <a:srgbClr val="DFDFDF"/>
            </a:solidFill>
            <a:prstDash val="solid"/>
          </a:ln>
        </p:spPr>
      </p:sp>
      <p:sp>
        <p:nvSpPr>
          <p:cNvPr id="4" name="Text 1"/>
          <p:cNvSpPr/>
          <p:nvPr/>
        </p:nvSpPr>
        <p:spPr>
          <a:xfrm>
            <a:off x="11163109" y="6794500"/>
            <a:ext cx="1206651" cy="1206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5" name="Shape 2"/>
          <p:cNvSpPr/>
          <p:nvPr/>
        </p:nvSpPr>
        <p:spPr>
          <a:xfrm>
            <a:off x="11163109" y="9956800"/>
            <a:ext cx="1206651" cy="1206500"/>
          </a:xfrm>
          <a:prstGeom prst="ellipse">
            <a:avLst/>
          </a:prstGeom>
          <a:solidFill>
            <a:srgbClr val="242436"/>
          </a:solidFill>
          <a:ln w="12700">
            <a:solidFill>
              <a:srgbClr val="DFDFDF"/>
            </a:solidFill>
            <a:prstDash val="solid"/>
          </a:ln>
        </p:spPr>
      </p:sp>
      <p:sp>
        <p:nvSpPr>
          <p:cNvPr id="6" name="Text 3"/>
          <p:cNvSpPr/>
          <p:nvPr/>
        </p:nvSpPr>
        <p:spPr>
          <a:xfrm>
            <a:off x="11163109" y="9956800"/>
            <a:ext cx="1206651" cy="1206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7" name="Shape 4"/>
          <p:cNvSpPr/>
          <p:nvPr/>
        </p:nvSpPr>
        <p:spPr>
          <a:xfrm>
            <a:off x="11163109" y="3632200"/>
            <a:ext cx="1206651" cy="1206500"/>
          </a:xfrm>
          <a:prstGeom prst="ellipse">
            <a:avLst/>
          </a:prstGeom>
          <a:solidFill>
            <a:srgbClr val="242436"/>
          </a:solidFill>
          <a:ln w="12700">
            <a:solidFill>
              <a:srgbClr val="DFDFDF"/>
            </a:solidFill>
            <a:prstDash val="solid"/>
          </a:ln>
        </p:spPr>
      </p:sp>
      <p:sp>
        <p:nvSpPr>
          <p:cNvPr id="8" name="Text 5"/>
          <p:cNvSpPr/>
          <p:nvPr/>
        </p:nvSpPr>
        <p:spPr>
          <a:xfrm>
            <a:off x="11163109" y="3632200"/>
            <a:ext cx="1206651" cy="1206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9" name="Text 6"/>
          <p:cNvSpPr/>
          <p:nvPr/>
        </p:nvSpPr>
        <p:spPr>
          <a:xfrm>
            <a:off x="1497201" y="1473201"/>
            <a:ext cx="7345751" cy="1236133"/>
          </a:xfrm>
          <a:prstGeom prst="rect">
            <a:avLst/>
          </a:prstGeom>
          <a:noFill/>
          <a:ln/>
        </p:spPr>
        <p:txBody>
          <a:bodyPr wrap="square" lIns="0" tIns="0" rIns="0" bIns="0" rtlCol="0" anchor="t"/>
          <a:lstStyle/>
          <a:p>
            <a:pPr marL="0" indent="0" algn="l">
              <a:lnSpc>
                <a:spcPct val="100000"/>
              </a:lnSpc>
              <a:buNone/>
            </a:pPr>
            <a:r>
              <a:rPr lang="en-US" sz="6400" dirty="0">
                <a:solidFill>
                  <a:srgbClr val="DFDFDF"/>
                </a:solidFill>
                <a:latin typeface="MiSans" pitchFamily="34" charset="0"/>
                <a:ea typeface="MiSans" pitchFamily="34" charset="-122"/>
                <a:cs typeface="MiSans" pitchFamily="34" charset="-120"/>
              </a:rPr>
              <a:t>Minimal Resource &amp; Cost Profile</a:t>
            </a:r>
            <a:endParaRPr lang="en-US" sz="1600" dirty="0"/>
          </a:p>
        </p:txBody>
      </p:sp>
      <p:sp>
        <p:nvSpPr>
          <p:cNvPr id="10" name="Shape 7"/>
          <p:cNvSpPr/>
          <p:nvPr/>
        </p:nvSpPr>
        <p:spPr>
          <a:xfrm>
            <a:off x="14525247" y="3525196"/>
            <a:ext cx="393479" cy="393430"/>
          </a:xfrm>
          <a:prstGeom prst="ellipse">
            <a:avLst/>
          </a:prstGeom>
          <a:solidFill>
            <a:srgbClr val="ADADAD">
              <a:alpha val="50196"/>
            </a:srgbClr>
          </a:solidFill>
          <a:ln w="12700">
            <a:solidFill>
              <a:srgbClr val="ADADAD"/>
            </a:solidFill>
            <a:prstDash val="solid"/>
          </a:ln>
        </p:spPr>
      </p:sp>
      <p:sp>
        <p:nvSpPr>
          <p:cNvPr id="11" name="Text 8"/>
          <p:cNvSpPr/>
          <p:nvPr/>
        </p:nvSpPr>
        <p:spPr>
          <a:xfrm>
            <a:off x="14525247" y="3525196"/>
            <a:ext cx="393479" cy="39343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2" name="Shape 9"/>
          <p:cNvSpPr/>
          <p:nvPr/>
        </p:nvSpPr>
        <p:spPr>
          <a:xfrm>
            <a:off x="13995563" y="3964022"/>
            <a:ext cx="393479" cy="393430"/>
          </a:xfrm>
          <a:prstGeom prst="ellipse">
            <a:avLst/>
          </a:prstGeom>
          <a:solidFill>
            <a:srgbClr val="ADADAD">
              <a:alpha val="50196"/>
            </a:srgbClr>
          </a:solidFill>
          <a:ln w="12700">
            <a:solidFill>
              <a:srgbClr val="ADADAD"/>
            </a:solidFill>
            <a:prstDash val="solid"/>
          </a:ln>
        </p:spPr>
      </p:sp>
      <p:sp>
        <p:nvSpPr>
          <p:cNvPr id="13" name="Text 10"/>
          <p:cNvSpPr/>
          <p:nvPr/>
        </p:nvSpPr>
        <p:spPr>
          <a:xfrm>
            <a:off x="13995563" y="3964022"/>
            <a:ext cx="393479" cy="39343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4" name="Shape 11"/>
          <p:cNvSpPr/>
          <p:nvPr/>
        </p:nvSpPr>
        <p:spPr>
          <a:xfrm>
            <a:off x="15024665" y="3964022"/>
            <a:ext cx="393479" cy="393430"/>
          </a:xfrm>
          <a:prstGeom prst="ellipse">
            <a:avLst/>
          </a:prstGeom>
          <a:solidFill>
            <a:srgbClr val="ADADAD">
              <a:alpha val="50196"/>
            </a:srgbClr>
          </a:solidFill>
          <a:ln w="12700">
            <a:solidFill>
              <a:srgbClr val="ADADAD"/>
            </a:solidFill>
            <a:prstDash val="solid"/>
          </a:ln>
        </p:spPr>
      </p:sp>
      <p:sp>
        <p:nvSpPr>
          <p:cNvPr id="15" name="Text 12"/>
          <p:cNvSpPr/>
          <p:nvPr/>
        </p:nvSpPr>
        <p:spPr>
          <a:xfrm>
            <a:off x="15024665" y="3964022"/>
            <a:ext cx="393479" cy="39343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6" name="Image 1" descr="https://kimi-img.moonshot.cn/pub/slides/slides_tmpl/image/25-09-04-12:09:26-d2sh1tm1bb2p4onbp44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15633" y="3903496"/>
            <a:ext cx="12702" cy="953309"/>
          </a:xfrm>
          <a:prstGeom prst="rect">
            <a:avLst/>
          </a:prstGeom>
        </p:spPr>
      </p:pic>
      <p:pic>
        <p:nvPicPr>
          <p:cNvPr id="17" name="Image 2" descr="https://kimi-img.moonshot.cn/pub/slides/slides_tmpl/image/25-09-04-12:09:26-d2sh1tm1bb2p4onbp44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70650" y="4850454"/>
            <a:ext cx="302674" cy="12700"/>
          </a:xfrm>
          <a:prstGeom prst="rect">
            <a:avLst/>
          </a:prstGeom>
        </p:spPr>
      </p:pic>
      <p:pic>
        <p:nvPicPr>
          <p:cNvPr id="18" name="Image 3" descr="https://kimi-img.moonshot.cn/pub/slides/slides_tmpl/image/25-09-04-12:09:26-d2sh1tm1bb2p4onbp45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325333" y="4291423"/>
            <a:ext cx="399827" cy="237979"/>
          </a:xfrm>
          <a:prstGeom prst="rect">
            <a:avLst/>
          </a:prstGeom>
        </p:spPr>
      </p:pic>
      <p:pic>
        <p:nvPicPr>
          <p:cNvPr id="19" name="Image 4" descr="https://kimi-img.moonshot.cn/pub/slides/slides_tmpl/image/25-09-04-12:09:26-d2sh1tm1bb2p4onbp45g.sv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718716" y="4291478"/>
            <a:ext cx="384880" cy="237868"/>
          </a:xfrm>
          <a:prstGeom prst="rect">
            <a:avLst/>
          </a:prstGeom>
        </p:spPr>
      </p:pic>
      <p:sp>
        <p:nvSpPr>
          <p:cNvPr id="20" name="Shape 13"/>
          <p:cNvSpPr/>
          <p:nvPr/>
        </p:nvSpPr>
        <p:spPr>
          <a:xfrm>
            <a:off x="8787913" y="6705600"/>
            <a:ext cx="330241" cy="330200"/>
          </a:xfrm>
          <a:prstGeom prst="roundRect">
            <a:avLst>
              <a:gd name="adj" fmla="val 8308"/>
            </a:avLst>
          </a:prstGeom>
          <a:solidFill>
            <a:srgbClr val="ADADAD">
              <a:alpha val="50196"/>
            </a:srgbClr>
          </a:solidFill>
          <a:ln w="12700">
            <a:solidFill>
              <a:srgbClr val="ADADAD"/>
            </a:solidFill>
            <a:prstDash val="solid"/>
          </a:ln>
        </p:spPr>
      </p:sp>
      <p:sp>
        <p:nvSpPr>
          <p:cNvPr id="21" name="Text 14"/>
          <p:cNvSpPr/>
          <p:nvPr/>
        </p:nvSpPr>
        <p:spPr>
          <a:xfrm>
            <a:off x="8787913" y="6705600"/>
            <a:ext cx="330241" cy="3302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22" name="Shape 15"/>
          <p:cNvSpPr/>
          <p:nvPr/>
        </p:nvSpPr>
        <p:spPr>
          <a:xfrm>
            <a:off x="8787913" y="7772400"/>
            <a:ext cx="330241" cy="330200"/>
          </a:xfrm>
          <a:prstGeom prst="roundRect">
            <a:avLst>
              <a:gd name="adj" fmla="val 8308"/>
            </a:avLst>
          </a:prstGeom>
          <a:solidFill>
            <a:srgbClr val="ADADAD">
              <a:alpha val="50196"/>
            </a:srgbClr>
          </a:solidFill>
          <a:ln w="12700">
            <a:solidFill>
              <a:srgbClr val="ADADAD"/>
            </a:solidFill>
            <a:prstDash val="solid"/>
          </a:ln>
        </p:spPr>
      </p:sp>
      <p:sp>
        <p:nvSpPr>
          <p:cNvPr id="23" name="Text 16"/>
          <p:cNvSpPr/>
          <p:nvPr/>
        </p:nvSpPr>
        <p:spPr>
          <a:xfrm>
            <a:off x="8787913" y="7772400"/>
            <a:ext cx="330241" cy="3302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24" name="Shape 17"/>
          <p:cNvSpPr/>
          <p:nvPr/>
        </p:nvSpPr>
        <p:spPr>
          <a:xfrm rot="5400000">
            <a:off x="9321379" y="7239000"/>
            <a:ext cx="330241" cy="330200"/>
          </a:xfrm>
          <a:prstGeom prst="roundRect">
            <a:avLst>
              <a:gd name="adj" fmla="val 8308"/>
            </a:avLst>
          </a:prstGeom>
          <a:solidFill>
            <a:srgbClr val="ADADAD">
              <a:alpha val="50196"/>
            </a:srgbClr>
          </a:solidFill>
          <a:ln w="12700">
            <a:solidFill>
              <a:srgbClr val="ADADAD"/>
            </a:solidFill>
            <a:prstDash val="solid"/>
          </a:ln>
        </p:spPr>
      </p:sp>
      <p:sp>
        <p:nvSpPr>
          <p:cNvPr id="25" name="Text 18"/>
          <p:cNvSpPr/>
          <p:nvPr/>
        </p:nvSpPr>
        <p:spPr>
          <a:xfrm rot="5400000">
            <a:off x="9321379" y="7239000"/>
            <a:ext cx="330241" cy="3302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26" name="Shape 19"/>
          <p:cNvSpPr/>
          <p:nvPr/>
        </p:nvSpPr>
        <p:spPr>
          <a:xfrm rot="5400000">
            <a:off x="8254446" y="7239000"/>
            <a:ext cx="330241" cy="330200"/>
          </a:xfrm>
          <a:prstGeom prst="roundRect">
            <a:avLst>
              <a:gd name="adj" fmla="val 8308"/>
            </a:avLst>
          </a:prstGeom>
          <a:solidFill>
            <a:srgbClr val="ADADAD">
              <a:alpha val="50196"/>
            </a:srgbClr>
          </a:solidFill>
          <a:ln w="12700">
            <a:solidFill>
              <a:srgbClr val="ADADAD"/>
            </a:solidFill>
            <a:prstDash val="solid"/>
          </a:ln>
        </p:spPr>
      </p:sp>
      <p:sp>
        <p:nvSpPr>
          <p:cNvPr id="27" name="Text 20"/>
          <p:cNvSpPr/>
          <p:nvPr/>
        </p:nvSpPr>
        <p:spPr>
          <a:xfrm rot="5400000">
            <a:off x="8254446" y="7239000"/>
            <a:ext cx="330241" cy="3302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28" name="Image 5" descr="https://kimi-img.moonshot.cn/pub/slides/slides_tmpl/image/25-09-04-12:09:26-d2sh1tm1bb2p4onbp460.sv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24404" y="7397750"/>
            <a:ext cx="444556" cy="12700"/>
          </a:xfrm>
          <a:prstGeom prst="rect">
            <a:avLst/>
          </a:prstGeom>
        </p:spPr>
      </p:pic>
      <p:pic>
        <p:nvPicPr>
          <p:cNvPr id="29" name="Image 6" descr="https://kimi-img.moonshot.cn/pub/slides/slides_tmpl/image/25-09-04-12:09:26-d2sh1tm1bb2p4onbp46g.sv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40331" y="7181850"/>
            <a:ext cx="12702" cy="444500"/>
          </a:xfrm>
          <a:prstGeom prst="rect">
            <a:avLst/>
          </a:prstGeom>
        </p:spPr>
      </p:pic>
      <p:pic>
        <p:nvPicPr>
          <p:cNvPr id="30" name="Image 7" descr="https://kimi-img.moonshot.cn/pub/slides/slides_tmpl/image/25-09-04-12:09:27-d2sh1tu1bb2p4onbp470.sv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85021" y="7242455"/>
            <a:ext cx="323326" cy="323289"/>
          </a:xfrm>
          <a:prstGeom prst="rect">
            <a:avLst/>
          </a:prstGeom>
        </p:spPr>
      </p:pic>
      <p:pic>
        <p:nvPicPr>
          <p:cNvPr id="31" name="Image 8" descr="https://kimi-img.moonshot.cn/pub/slides/slides_tmpl/image/25-09-04-12:09:27-d2sh1tu1bb2p4onbp47g.sv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85021" y="7242452"/>
            <a:ext cx="323326" cy="323289"/>
          </a:xfrm>
          <a:prstGeom prst="rect">
            <a:avLst/>
          </a:prstGeom>
        </p:spPr>
      </p:pic>
      <p:pic>
        <p:nvPicPr>
          <p:cNvPr id="32" name="Image 9" descr="https://kimi-img.moonshot.cn/pub/slides/slides_tmpl/image/25-09-04-12:09:27-d2sh1tu1bb2p4onbp48g.sv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716128" y="10555846"/>
            <a:ext cx="1731218" cy="628386"/>
          </a:xfrm>
          <a:prstGeom prst="rect">
            <a:avLst/>
          </a:prstGeom>
        </p:spPr>
      </p:pic>
      <p:pic>
        <p:nvPicPr>
          <p:cNvPr id="33" name="Image 10" descr="https://kimi-img.moonshot.cn/pub/slides/slides_tmpl/image/25-09-04-12:09:27-d2sh1tu1bb2p4onbp480.svg"/>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716128" y="10030433"/>
            <a:ext cx="1731218" cy="628386"/>
          </a:xfrm>
          <a:prstGeom prst="rect">
            <a:avLst/>
          </a:prstGeom>
        </p:spPr>
      </p:pic>
      <p:pic>
        <p:nvPicPr>
          <p:cNvPr id="34" name="Image 11" descr="https://kimi-img.moonshot.cn/pub/slides/slides_tmpl/image/25-09-04-12:09:27-d2sh1tu1bb2p4onbp490.svg"/>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716128" y="10293139"/>
            <a:ext cx="1731218" cy="628386"/>
          </a:xfrm>
          <a:prstGeom prst="rect">
            <a:avLst/>
          </a:prstGeom>
        </p:spPr>
      </p:pic>
      <p:pic>
        <p:nvPicPr>
          <p:cNvPr id="35" name="Image 12" descr="https://kimi-img.moonshot.cn/pub/slides/slides_tmpl/image/25-09-04-12:09:27-d2sh1tu1bb2p4onbp49g.svg"/>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388812" y="4235450"/>
            <a:ext cx="1219352" cy="12700"/>
          </a:xfrm>
          <a:prstGeom prst="rect">
            <a:avLst/>
          </a:prstGeom>
        </p:spPr>
      </p:pic>
      <p:pic>
        <p:nvPicPr>
          <p:cNvPr id="36" name="Image 13" descr="https://kimi-img.moonshot.cn/pub/slides/slides_tmpl/image/25-09-04-12:09:27-d2sh1tu1bb2p4onbp4a0.sv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43756" y="7397750"/>
            <a:ext cx="1219352" cy="12700"/>
          </a:xfrm>
          <a:prstGeom prst="rect">
            <a:avLst/>
          </a:prstGeom>
        </p:spPr>
      </p:pic>
      <p:pic>
        <p:nvPicPr>
          <p:cNvPr id="37" name="Image 14" descr="https://kimi-img.moonshot.cn/pub/slides/slides_tmpl/image/25-09-04-12:09:27-d2sh1tu1bb2p4onbp4a0.sv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369759" y="10560050"/>
            <a:ext cx="1219352" cy="12700"/>
          </a:xfrm>
          <a:prstGeom prst="rect">
            <a:avLst/>
          </a:prstGeom>
        </p:spPr>
      </p:pic>
      <p:sp>
        <p:nvSpPr>
          <p:cNvPr id="38" name="Text 21"/>
          <p:cNvSpPr/>
          <p:nvPr/>
        </p:nvSpPr>
        <p:spPr>
          <a:xfrm>
            <a:off x="11010690" y="3822700"/>
            <a:ext cx="1511489" cy="1206500"/>
          </a:xfrm>
          <a:prstGeom prst="rect">
            <a:avLst/>
          </a:prstGeom>
          <a:noFill/>
          <a:ln/>
        </p:spPr>
        <p:txBody>
          <a:bodyPr wrap="square" lIns="0" tIns="0" rIns="0" bIns="0" rtlCol="0" anchor="t"/>
          <a:lstStyle/>
          <a:p>
            <a:pPr marL="0" indent="0" algn="ctr">
              <a:lnSpc>
                <a:spcPct val="100000"/>
              </a:lnSpc>
              <a:buNone/>
            </a:pPr>
            <a:r>
              <a:rPr lang="en-US" sz="4800" dirty="0">
                <a:solidFill>
                  <a:srgbClr val="DFDFDF"/>
                </a:solidFill>
                <a:latin typeface="MiSans" pitchFamily="34" charset="0"/>
                <a:ea typeface="MiSans" pitchFamily="34" charset="-122"/>
                <a:cs typeface="MiSans" pitchFamily="34" charset="-120"/>
              </a:rPr>
              <a:t>1</a:t>
            </a:r>
            <a:endParaRPr lang="en-US" sz="1600" dirty="0"/>
          </a:p>
        </p:txBody>
      </p:sp>
      <p:sp>
        <p:nvSpPr>
          <p:cNvPr id="39" name="Text 22"/>
          <p:cNvSpPr/>
          <p:nvPr/>
        </p:nvSpPr>
        <p:spPr>
          <a:xfrm>
            <a:off x="16739105" y="1955800"/>
            <a:ext cx="6084060" cy="7620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Modest Storage Requirements</a:t>
            </a:r>
            <a:endParaRPr lang="en-US" sz="1600" dirty="0"/>
          </a:p>
        </p:txBody>
      </p:sp>
      <p:sp>
        <p:nvSpPr>
          <p:cNvPr id="40" name="Text 23"/>
          <p:cNvSpPr/>
          <p:nvPr/>
        </p:nvSpPr>
        <p:spPr>
          <a:xfrm>
            <a:off x="16739105" y="3022601"/>
            <a:ext cx="5923174" cy="26839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The project requires only 200–300 MB for speech models and 1–2 GB for vector databases and memory storage, fitting easily on standard laptops.</a:t>
            </a:r>
            <a:endParaRPr lang="en-US" sz="1600" dirty="0"/>
          </a:p>
        </p:txBody>
      </p:sp>
      <p:sp>
        <p:nvSpPr>
          <p:cNvPr id="41" name="Text 24"/>
          <p:cNvSpPr/>
          <p:nvPr/>
        </p:nvSpPr>
        <p:spPr>
          <a:xfrm>
            <a:off x="11010690" y="6985000"/>
            <a:ext cx="1511489" cy="1206500"/>
          </a:xfrm>
          <a:prstGeom prst="rect">
            <a:avLst/>
          </a:prstGeom>
          <a:noFill/>
          <a:ln/>
        </p:spPr>
        <p:txBody>
          <a:bodyPr wrap="square" lIns="0" tIns="0" rIns="0" bIns="0" rtlCol="0" anchor="t"/>
          <a:lstStyle/>
          <a:p>
            <a:pPr marL="0" indent="0" algn="ctr">
              <a:lnSpc>
                <a:spcPct val="100000"/>
              </a:lnSpc>
              <a:buNone/>
            </a:pPr>
            <a:r>
              <a:rPr lang="en-US" sz="4800" dirty="0">
                <a:solidFill>
                  <a:srgbClr val="DFDFDF"/>
                </a:solidFill>
                <a:latin typeface="MiSans" pitchFamily="34" charset="0"/>
                <a:ea typeface="MiSans" pitchFamily="34" charset="-122"/>
                <a:cs typeface="MiSans" pitchFamily="34" charset="-120"/>
              </a:rPr>
              <a:t>2</a:t>
            </a:r>
            <a:endParaRPr lang="en-US" sz="1600" dirty="0"/>
          </a:p>
        </p:txBody>
      </p:sp>
      <p:sp>
        <p:nvSpPr>
          <p:cNvPr id="42" name="Text 25"/>
          <p:cNvSpPr/>
          <p:nvPr/>
        </p:nvSpPr>
        <p:spPr>
          <a:xfrm>
            <a:off x="1649619" y="5600700"/>
            <a:ext cx="6084060" cy="7620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CPU-Based Inference</a:t>
            </a:r>
            <a:endParaRPr lang="en-US" sz="1600" dirty="0"/>
          </a:p>
        </p:txBody>
      </p:sp>
      <p:sp>
        <p:nvSpPr>
          <p:cNvPr id="43" name="Text 26"/>
          <p:cNvSpPr/>
          <p:nvPr/>
        </p:nvSpPr>
        <p:spPr>
          <a:xfrm>
            <a:off x="1649619" y="6667501"/>
            <a:ext cx="5923174" cy="26839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The design avoids GPU dependency, with major computing tasks executable on CPU, Enables the application scenarios to cover a wider range.</a:t>
            </a:r>
            <a:endParaRPr lang="en-US" sz="1600" dirty="0"/>
          </a:p>
        </p:txBody>
      </p:sp>
      <p:sp>
        <p:nvSpPr>
          <p:cNvPr id="44" name="Text 27"/>
          <p:cNvSpPr/>
          <p:nvPr/>
        </p:nvSpPr>
        <p:spPr>
          <a:xfrm>
            <a:off x="11010690" y="10147300"/>
            <a:ext cx="1511489" cy="1206500"/>
          </a:xfrm>
          <a:prstGeom prst="rect">
            <a:avLst/>
          </a:prstGeom>
          <a:noFill/>
          <a:ln/>
        </p:spPr>
        <p:txBody>
          <a:bodyPr wrap="square" lIns="0" tIns="0" rIns="0" bIns="0" rtlCol="0" anchor="t"/>
          <a:lstStyle/>
          <a:p>
            <a:pPr marL="0" indent="0" algn="ctr">
              <a:lnSpc>
                <a:spcPct val="100000"/>
              </a:lnSpc>
              <a:buNone/>
            </a:pPr>
            <a:r>
              <a:rPr lang="en-US" sz="4800" dirty="0">
                <a:solidFill>
                  <a:srgbClr val="DFDFDF"/>
                </a:solidFill>
                <a:latin typeface="MiSans" pitchFamily="34" charset="0"/>
                <a:ea typeface="MiSans" pitchFamily="34" charset="-122"/>
                <a:cs typeface="MiSans" pitchFamily="34" charset="-120"/>
              </a:rPr>
              <a:t>3</a:t>
            </a:r>
            <a:endParaRPr lang="en-US" sz="1600" dirty="0"/>
          </a:p>
        </p:txBody>
      </p:sp>
      <p:sp>
        <p:nvSpPr>
          <p:cNvPr id="45" name="Text 28"/>
          <p:cNvSpPr/>
          <p:nvPr/>
        </p:nvSpPr>
        <p:spPr>
          <a:xfrm>
            <a:off x="16739105" y="8255000"/>
            <a:ext cx="6084060" cy="7620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Free-Tier Development</a:t>
            </a:r>
            <a:endParaRPr lang="en-US" sz="1600" dirty="0"/>
          </a:p>
        </p:txBody>
      </p:sp>
      <p:sp>
        <p:nvSpPr>
          <p:cNvPr id="46" name="Text 29"/>
          <p:cNvSpPr/>
          <p:nvPr/>
        </p:nvSpPr>
        <p:spPr>
          <a:xfrm>
            <a:off x="16739105" y="9321801"/>
            <a:ext cx="5923174" cy="26839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Development and testing leverage entirely free tiers, keeping initial costs near zero and ensuring financial feasibility for student projects.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m0.jpg"/>
          <p:cNvPicPr>
            <a:picLocks noChangeAspect="1"/>
          </p:cNvPicPr>
          <p:nvPr/>
        </p:nvPicPr>
        <p:blipFill>
          <a:blip r:embed="rId4"/>
          <a:stretch>
            <a:fillRect/>
          </a:stretch>
        </p:blipFill>
        <p:spPr>
          <a:xfrm>
            <a:off x="-1587" y="0"/>
            <a:ext cx="24387048" cy="13716000"/>
          </a:xfrm>
          <a:prstGeom prst="rect">
            <a:avLst/>
          </a:prstGeom>
        </p:spPr>
      </p:pic>
      <p:pic>
        <p:nvPicPr>
          <p:cNvPr id="3" name="Image 1" descr="https://kimi-img.moonshot.cn/pub/slides/slides_tmpl/image/25-09-04-12:09:16-d2sh1r61bb2p4onbp2qg.png"/>
          <p:cNvPicPr>
            <a:picLocks noChangeAspect="1"/>
          </p:cNvPicPr>
          <p:nvPr/>
        </p:nvPicPr>
        <p:blipFill>
          <a:blip r:embed="rId5"/>
          <a:stretch>
            <a:fillRect/>
          </a:stretch>
        </p:blipFill>
        <p:spPr>
          <a:xfrm>
            <a:off x="11074198" y="4182745"/>
            <a:ext cx="2235479" cy="2235200"/>
          </a:xfrm>
          <a:prstGeom prst="rect">
            <a:avLst/>
          </a:prstGeom>
        </p:spPr>
      </p:pic>
      <p:sp>
        <p:nvSpPr>
          <p:cNvPr id="4" name="Text 0"/>
          <p:cNvSpPr/>
          <p:nvPr/>
        </p:nvSpPr>
        <p:spPr>
          <a:xfrm>
            <a:off x="6556666" y="8736966"/>
            <a:ext cx="11257840" cy="1236133"/>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MiSans" pitchFamily="34" charset="0"/>
                <a:ea typeface="MiSans" pitchFamily="34" charset="-122"/>
                <a:cs typeface="MiSans" pitchFamily="34" charset="-120"/>
              </a:rPr>
              <a:t>Value Proposition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1"/>
          <p:cNvSpPr/>
          <p:nvPr/>
        </p:nvSpPr>
        <p:spPr>
          <a:xfrm>
            <a:off x="6624193" y="7133590"/>
            <a:ext cx="11190099" cy="11684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MiSans" pitchFamily="34" charset="0"/>
                <a:ea typeface="MiSans" pitchFamily="34" charset="-122"/>
                <a:cs typeface="MiSans" pitchFamily="34" charset="-120"/>
              </a:rPr>
              <a:t>SECTIONS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2" descr="https://kimi-img.moonshot.cn/pub/slides/slides_tmpl/image/25-09-04-12:09:16-d2sh1r61bb2p4onbp2q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185" y="10608945"/>
            <a:ext cx="5633154" cy="25400"/>
          </a:xfrm>
          <a:prstGeom prst="rect">
            <a:avLst/>
          </a:prstGeom>
        </p:spPr>
      </p:pic>
      <p:pic>
        <p:nvPicPr>
          <p:cNvPr id="7" name="Image 3" descr="https://kimi-img.moonshot.cn/pub/slides/slides_tmpl/image/25-09-04-12:09:16-d2sh1r61bb2p4onbp2r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9236" y="0"/>
            <a:ext cx="25403" cy="4356100"/>
          </a:xfrm>
          <a:prstGeom prst="rect">
            <a:avLst/>
          </a:prstGeom>
        </p:spPr>
      </p:pic>
      <p:sp>
        <p:nvSpPr>
          <p:cNvPr id="8" name="Text 2"/>
          <p:cNvSpPr/>
          <p:nvPr/>
        </p:nvSpPr>
        <p:spPr>
          <a:xfrm>
            <a:off x="11091132" y="4182745"/>
            <a:ext cx="2231246" cy="2235199"/>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04</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Image 4" descr="https://kimi-img.moonshot.cn/pub/slides/slides_tmpl/image/25-09-04-12:09:16-d2sh1r61bb2p4onbp2r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4928" y="2011045"/>
            <a:ext cx="6566721" cy="6565900"/>
          </a:xfrm>
          <a:prstGeom prst="rect">
            <a:avLst/>
          </a:prstGeom>
        </p:spPr>
      </p:pic>
      <p:sp>
        <p:nvSpPr>
          <p:cNvPr id="10" name="Shape 3"/>
          <p:cNvSpPr/>
          <p:nvPr/>
        </p:nvSpPr>
        <p:spPr>
          <a:xfrm>
            <a:off x="11086899" y="4182745"/>
            <a:ext cx="2222778" cy="2222500"/>
          </a:xfrm>
          <a:prstGeom prst="ellipse">
            <a:avLst/>
          </a:prstGeom>
          <a:solidFill>
            <a:srgbClr val="000000">
              <a:alpha val="0"/>
            </a:srgbClr>
          </a:solidFill>
          <a:ln w="127000">
            <a:solidFill>
              <a:srgbClr val="2C617B">
                <a:alpha val="60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1" name="Text 4"/>
          <p:cNvSpPr/>
          <p:nvPr/>
        </p:nvSpPr>
        <p:spPr>
          <a:xfrm>
            <a:off x="11086899" y="4182745"/>
            <a:ext cx="2222778" cy="2222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Text 6"/>
          <p:cNvSpPr/>
          <p:nvPr/>
        </p:nvSpPr>
        <p:spPr>
          <a:xfrm>
            <a:off x="963734" y="-5765800"/>
            <a:ext cx="22469108" cy="224663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Shape 5"/>
          <p:cNvSpPr/>
          <p:nvPr/>
        </p:nvSpPr>
        <p:spPr>
          <a:xfrm>
            <a:off x="963734" y="-5765800"/>
            <a:ext cx="22469108" cy="22466300"/>
          </a:xfrm>
          <a:prstGeom prst="ellipse">
            <a:avLst/>
          </a:prstGeom>
          <a:solidFill>
            <a:srgbClr val="000000">
              <a:alpha val="0"/>
            </a:srgbClr>
          </a:solidFill>
          <a:ln w="12700">
            <a:solidFill>
              <a:srgbClr val="171824"/>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57483" y="1244601"/>
            <a:ext cx="22750746" cy="13377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T</a:t>
            </a: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arget users:</a:t>
            </a:r>
            <a:r>
              <a:rPr kumimoji="0" lang="zh-CN" alt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 </a:t>
            </a:r>
            <a:r>
              <a:rPr kumimoji="0" lang="en-US" altLang="zh-CN"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Everyone</a:t>
            </a:r>
            <a:r>
              <a:rPr kumimoji="0" lang="zh-CN" alt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 </a:t>
            </a:r>
            <a:r>
              <a:rPr kumimoji="0" lang="en-US" altLang="zh-CN"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want to improve mental health</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0" descr="https://kimi-img.moonshot.cn/pub/slides/slides_tmpl/image/25-09-04-12:09:24-d2sh1t61bb2p4onbp3s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8531" y="5711825"/>
            <a:ext cx="4521765" cy="6350"/>
          </a:xfrm>
          <a:prstGeom prst="rect">
            <a:avLst/>
          </a:prstGeom>
        </p:spPr>
      </p:pic>
      <p:pic>
        <p:nvPicPr>
          <p:cNvPr id="4" name="Image 1" descr="https://kimi-img.moonshot.cn/pub/slides/slides_tmpl/image/25-09-04-12:09:24-d2sh1t61bb2p4onbp3s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2633" y="7807325"/>
            <a:ext cx="4521765" cy="6350"/>
          </a:xfrm>
          <a:prstGeom prst="rect">
            <a:avLst/>
          </a:prstGeom>
        </p:spPr>
      </p:pic>
      <p:pic>
        <p:nvPicPr>
          <p:cNvPr id="6" name="Image 3" descr="https://kimi-img.moonshot.cn/pub/slides/slides_tmpl/image/25-09-04-12:09:25-d2sh1te1bb2p4onbp3sg.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9806" y="4318000"/>
            <a:ext cx="9526" cy="8051800"/>
          </a:xfrm>
          <a:prstGeom prst="rect">
            <a:avLst/>
          </a:prstGeom>
        </p:spPr>
      </p:pic>
      <p:pic>
        <p:nvPicPr>
          <p:cNvPr id="8" name="Image 5" descr="https://kimi-img.moonshot.cn/pub/slides/slides_tmpl/image/25-09-04-12:09:25-d2sh1te1bb2p4onbp3t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553" y="971550"/>
            <a:ext cx="419152" cy="12700"/>
          </a:xfrm>
          <a:prstGeom prst="rect">
            <a:avLst/>
          </a:prstGeom>
        </p:spPr>
      </p:pic>
      <p:pic>
        <p:nvPicPr>
          <p:cNvPr id="9" name="Image 6" descr="https://kimi-img.moonshot.cn/pub/slides/slides_tmpl/image/25-09-04-12:09:25-d2sh1te1bb2p4onbp3u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931129" y="762000"/>
            <a:ext cx="12702" cy="419100"/>
          </a:xfrm>
          <a:prstGeom prst="rect">
            <a:avLst/>
          </a:prstGeom>
        </p:spPr>
      </p:pic>
      <p:sp>
        <p:nvSpPr>
          <p:cNvPr id="10" name="Text 1"/>
          <p:cNvSpPr/>
          <p:nvPr/>
        </p:nvSpPr>
        <p:spPr>
          <a:xfrm>
            <a:off x="1738530" y="4318000"/>
            <a:ext cx="4674184"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60678E"/>
                </a:solidFill>
                <a:effectLst/>
                <a:uLnTx/>
                <a:uFillTx/>
                <a:latin typeface="MiSans" pitchFamily="34" charset="0"/>
                <a:ea typeface="MiSans" pitchFamily="34" charset="-122"/>
                <a:cs typeface="MiSans" pitchFamily="34" charset="-120"/>
              </a:rPr>
              <a:t>Tencent Research Institute (2024)</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2"/>
          <p:cNvSpPr/>
          <p:nvPr/>
        </p:nvSpPr>
        <p:spPr>
          <a:xfrm>
            <a:off x="1738531" y="6045201"/>
            <a:ext cx="4640313" cy="43476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98% people would like to use AI accompany to resolve social difficulties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AI accompany</a:t>
            </a:r>
            <a:r>
              <a:rPr kumimoji="0" lang="en-US" altLang="zh-CN"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 </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an extended concept of AI psychologist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 3"/>
          <p:cNvSpPr/>
          <p:nvPr/>
        </p:nvSpPr>
        <p:spPr>
          <a:xfrm>
            <a:off x="7352632" y="6413500"/>
            <a:ext cx="4674184"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60678E"/>
                </a:solidFill>
                <a:effectLst/>
                <a:uLnTx/>
                <a:uFillTx/>
                <a:latin typeface="MiSans" pitchFamily="34" charset="0"/>
                <a:ea typeface="MiSans" pitchFamily="34" charset="-122"/>
                <a:cs typeface="MiSans" pitchFamily="34" charset="-120"/>
              </a:rPr>
              <a:t>Aktan et al., 2022</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Text 4"/>
          <p:cNvSpPr/>
          <p:nvPr/>
        </p:nvSpPr>
        <p:spPr>
          <a:xfrm>
            <a:off x="7352633" y="8140701"/>
            <a:ext cx="4640313" cy="43476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55% of about 800 participants above 18 years old perceived AI-based psychotherapy positively.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5" name="图片 14" descr="图片包含 游戏机, 桌子&#10;&#10;AI 生成的内容可能不正确。">
            <a:extLst>
              <a:ext uri="{FF2B5EF4-FFF2-40B4-BE49-F238E27FC236}">
                <a16:creationId xmlns:a16="http://schemas.microsoft.com/office/drawing/2014/main" id="{748B826C-A7EA-D553-7B99-EAFF6F15ECF6}"/>
              </a:ext>
            </a:extLst>
          </p:cNvPr>
          <p:cNvPicPr>
            <a:picLocks noChangeAspect="1"/>
          </p:cNvPicPr>
          <p:nvPr/>
        </p:nvPicPr>
        <p:blipFill>
          <a:blip r:embed="rId12"/>
          <a:stretch>
            <a:fillRect/>
          </a:stretch>
        </p:blipFill>
        <p:spPr>
          <a:xfrm>
            <a:off x="13491027" y="3024535"/>
            <a:ext cx="6118165" cy="4072950"/>
          </a:xfrm>
          <a:prstGeom prst="rect">
            <a:avLst/>
          </a:prstGeom>
        </p:spPr>
      </p:pic>
      <p:pic>
        <p:nvPicPr>
          <p:cNvPr id="17" name="图片 16" descr="图片包含 椅子, 桌子, 人, 男人&#10;&#10;AI 生成的内容可能不正确。">
            <a:extLst>
              <a:ext uri="{FF2B5EF4-FFF2-40B4-BE49-F238E27FC236}">
                <a16:creationId xmlns:a16="http://schemas.microsoft.com/office/drawing/2014/main" id="{82AC5DE2-29D8-7E67-F8AE-B4C3B6FAFC11}"/>
              </a:ext>
            </a:extLst>
          </p:cNvPr>
          <p:cNvPicPr>
            <a:picLocks noChangeAspect="1"/>
          </p:cNvPicPr>
          <p:nvPr/>
        </p:nvPicPr>
        <p:blipFill>
          <a:blip r:embed="rId13"/>
          <a:stretch>
            <a:fillRect/>
          </a:stretch>
        </p:blipFill>
        <p:spPr>
          <a:xfrm>
            <a:off x="17031368" y="7568184"/>
            <a:ext cx="5461236" cy="5461236"/>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56030" y="939800"/>
            <a:ext cx="17220656" cy="1236345"/>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V</a:t>
            </a: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aluable aspects with unique use scenarios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0" descr="https://kimi-img.moonshot.cn/pub/slides/slides_tmpl/image/25-09-04-12:09:19-d2sh1ru1bb2p4onbp37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7" y="6915150"/>
            <a:ext cx="15280010" cy="12700"/>
          </a:xfrm>
          <a:prstGeom prst="rect">
            <a:avLst/>
          </a:prstGeom>
        </p:spPr>
      </p:pic>
      <p:pic>
        <p:nvPicPr>
          <p:cNvPr id="4" name="Image 1" descr="https://kimi-img.moonshot.cn/pub/slides/slides_tmpl/image/25-09-04-12:09:19-d2sh1ru1bb2p4onbp37g.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 y="6775450"/>
            <a:ext cx="15368921" cy="254000"/>
          </a:xfrm>
          <a:prstGeom prst="rect">
            <a:avLst/>
          </a:prstGeom>
        </p:spPr>
      </p:pic>
      <p:pic>
        <p:nvPicPr>
          <p:cNvPr id="5" name="Image 2" descr="https://kimi-img.moonshot.cn/pub/slides/slides_tmpl/image/25-09-04-12:09:19-d2sh1ru1bb2p4onbp38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25229" y="0"/>
            <a:ext cx="11260233" cy="13716000"/>
          </a:xfrm>
          <a:prstGeom prst="rect">
            <a:avLst/>
          </a:prstGeom>
        </p:spPr>
      </p:pic>
      <p:pic>
        <p:nvPicPr>
          <p:cNvPr id="6" name="Image 3" descr="https://kimi-img.moonshot.cn/pub/slides/slides_tmpl/image/25-09-04-12:09:19-d2sh1ru1bb2p4onbp38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01287" y="0"/>
            <a:ext cx="9084175" cy="13716000"/>
          </a:xfrm>
          <a:prstGeom prst="rect">
            <a:avLst/>
          </a:prstGeom>
        </p:spPr>
      </p:pic>
      <p:sp>
        <p:nvSpPr>
          <p:cNvPr id="7" name="Text 1"/>
          <p:cNvSpPr/>
          <p:nvPr/>
        </p:nvSpPr>
        <p:spPr>
          <a:xfrm>
            <a:off x="1510030" y="5778500"/>
            <a:ext cx="11259820" cy="10160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60678E"/>
                </a:solidFill>
                <a:effectLst/>
                <a:uLnTx/>
                <a:uFillTx/>
                <a:latin typeface="MiSans" pitchFamily="34" charset="0"/>
                <a:ea typeface="MiSans" pitchFamily="34" charset="-122"/>
                <a:cs typeface="MiSans" pitchFamily="34" charset="-120"/>
              </a:rPr>
              <a:t>Convenience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2"/>
          <p:cNvSpPr/>
          <p:nvPr/>
        </p:nvSpPr>
        <p:spPr>
          <a:xfrm>
            <a:off x="1509902" y="7404101"/>
            <a:ext cx="12801184" cy="459921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Not every </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negative emotion will result in psychologic diseases, but it is not a good choice to maintain negative mood for a long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Not convenient to do psychological consult.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AI psychologist can be a better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More convenient</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Not a serious problem to spend much time consulting a psychologist.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图片 11" descr="地图&#10;&#10;AI 生成的内容可能不正确。">
            <a:extLst>
              <a:ext uri="{FF2B5EF4-FFF2-40B4-BE49-F238E27FC236}">
                <a16:creationId xmlns:a16="http://schemas.microsoft.com/office/drawing/2014/main" id="{A0650B3E-5647-9004-5CDD-40B4A309E640}"/>
              </a:ext>
            </a:extLst>
          </p:cNvPr>
          <p:cNvPicPr>
            <a:picLocks noChangeAspect="1"/>
          </p:cNvPicPr>
          <p:nvPr/>
        </p:nvPicPr>
        <p:blipFill>
          <a:blip r:embed="rId12"/>
          <a:stretch>
            <a:fillRect/>
          </a:stretch>
        </p:blipFill>
        <p:spPr>
          <a:xfrm>
            <a:off x="15501362" y="2559958"/>
            <a:ext cx="8572249" cy="10216242"/>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3-d2sh1su1bb2p4onbp3e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8773" y="4889501"/>
            <a:ext cx="20233629" cy="6353"/>
          </a:xfrm>
          <a:prstGeom prst="rect">
            <a:avLst/>
          </a:prstGeom>
        </p:spPr>
      </p:pic>
      <p:pic>
        <p:nvPicPr>
          <p:cNvPr id="3" name="Image 1" descr="https://kimi-img.moonshot.cn/pub/slides/slides_tmpl/image/25-09-04-12:09:23-d2sh1su1bb2p4onbp3e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8773" y="8496301"/>
            <a:ext cx="20233629" cy="6353"/>
          </a:xfrm>
          <a:prstGeom prst="rect">
            <a:avLst/>
          </a:prstGeom>
        </p:spPr>
      </p:pic>
      <p:sp>
        <p:nvSpPr>
          <p:cNvPr id="4" name="Shape 0"/>
          <p:cNvSpPr/>
          <p:nvPr/>
        </p:nvSpPr>
        <p:spPr>
          <a:xfrm rot="19800000">
            <a:off x="2232817" y="5802825"/>
            <a:ext cx="891262" cy="891150"/>
          </a:xfrm>
          <a:prstGeom prst="ellipse">
            <a:avLst/>
          </a:prstGeom>
          <a:solidFill>
            <a:srgbClr val="171824"/>
          </a:solidFill>
          <a:ln w="12700">
            <a:solidFill>
              <a:srgbClr val="DFDFDF"/>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 name="Text 1"/>
          <p:cNvSpPr/>
          <p:nvPr/>
        </p:nvSpPr>
        <p:spPr>
          <a:xfrm rot="19800000">
            <a:off x="2232817" y="5802825"/>
            <a:ext cx="891262" cy="89115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2"/>
          <p:cNvSpPr/>
          <p:nvPr/>
        </p:nvSpPr>
        <p:spPr>
          <a:xfrm>
            <a:off x="1751232" y="1308101"/>
            <a:ext cx="11016510" cy="12361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Timeliness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Shape 3"/>
          <p:cNvSpPr/>
          <p:nvPr/>
        </p:nvSpPr>
        <p:spPr>
          <a:xfrm rot="19800000">
            <a:off x="2232817" y="9282625"/>
            <a:ext cx="891262" cy="891150"/>
          </a:xfrm>
          <a:prstGeom prst="ellipse">
            <a:avLst/>
          </a:prstGeom>
          <a:solidFill>
            <a:srgbClr val="171824"/>
          </a:solidFill>
          <a:ln w="12700">
            <a:solidFill>
              <a:srgbClr val="DFDFDF"/>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8" name="Text 4"/>
          <p:cNvSpPr/>
          <p:nvPr/>
        </p:nvSpPr>
        <p:spPr>
          <a:xfrm rot="19800000">
            <a:off x="2232817" y="9282625"/>
            <a:ext cx="891262" cy="89115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5"/>
          <p:cNvSpPr/>
          <p:nvPr/>
        </p:nvSpPr>
        <p:spPr>
          <a:xfrm>
            <a:off x="2166152" y="9448801"/>
            <a:ext cx="1024595" cy="681567"/>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 6"/>
          <p:cNvSpPr/>
          <p:nvPr/>
        </p:nvSpPr>
        <p:spPr>
          <a:xfrm>
            <a:off x="3846830" y="9144000"/>
            <a:ext cx="7366000"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Timely psychologic cure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7"/>
          <p:cNvSpPr/>
          <p:nvPr/>
        </p:nvSpPr>
        <p:spPr>
          <a:xfrm>
            <a:off x="14147982" y="8902701"/>
            <a:ext cx="8272967" cy="2683933"/>
          </a:xfrm>
          <a:prstGeom prst="rect">
            <a:avLst/>
          </a:prstGeom>
          <a:noFill/>
          <a:ln/>
        </p:spPr>
        <p:txBody>
          <a:bodyPr wrap="square" lIns="0" tIns="0" rIns="0" bIns="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Psychologists can’t stay with their patients all day. </a:t>
            </a:r>
            <a:r>
              <a:rPr kumimoji="0" lang="en-US" altLang="zh-CN"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I</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t can cause serious results.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AI psychologist can assist psychologists when they are absent due to personal events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 8"/>
          <p:cNvSpPr/>
          <p:nvPr/>
        </p:nvSpPr>
        <p:spPr>
          <a:xfrm>
            <a:off x="2166152" y="5969001"/>
            <a:ext cx="1024595" cy="681567"/>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Text 9"/>
          <p:cNvSpPr/>
          <p:nvPr/>
        </p:nvSpPr>
        <p:spPr>
          <a:xfrm>
            <a:off x="3846830" y="5664200"/>
            <a:ext cx="7366000"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Mental diseases attack</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Text 10"/>
          <p:cNvSpPr/>
          <p:nvPr/>
        </p:nvSpPr>
        <p:spPr>
          <a:xfrm>
            <a:off x="14147982" y="5295901"/>
            <a:ext cx="8272967" cy="26839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Major depressive </a:t>
            </a:r>
            <a:r>
              <a:rPr kumimoji="0" lang="en-US" sz="2800" b="0" i="0" u="none" strike="noStrike" kern="1200" cap="none" spc="0" normalizeH="0" baseline="0" noProof="0" dirty="0" err="1">
                <a:ln>
                  <a:noFill/>
                </a:ln>
                <a:solidFill>
                  <a:srgbClr val="ADADAD"/>
                </a:solidFill>
                <a:effectLst/>
                <a:uLnTx/>
                <a:uFillTx/>
                <a:latin typeface="MiSans" pitchFamily="34" charset="0"/>
                <a:ea typeface="MiSans" pitchFamily="34" charset="-122"/>
                <a:cs typeface="MiSans" pitchFamily="34" charset="-120"/>
              </a:rPr>
              <a:t>disorder，MDD</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high prevalence, high relapse rates, and high disability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episodic</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6-d2sh1tm1bb2p4onbp43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2785" y="0"/>
            <a:ext cx="12702" cy="13716000"/>
          </a:xfrm>
          <a:prstGeom prst="rect">
            <a:avLst/>
          </a:prstGeom>
        </p:spPr>
      </p:pic>
      <p:sp>
        <p:nvSpPr>
          <p:cNvPr id="3" name="Shape 0"/>
          <p:cNvSpPr/>
          <p:nvPr/>
        </p:nvSpPr>
        <p:spPr>
          <a:xfrm>
            <a:off x="11163109" y="6794500"/>
            <a:ext cx="1206651" cy="1206500"/>
          </a:xfrm>
          <a:prstGeom prst="ellipse">
            <a:avLst/>
          </a:prstGeom>
          <a:solidFill>
            <a:srgbClr val="242436"/>
          </a:solidFill>
          <a:ln w="12700">
            <a:solidFill>
              <a:srgbClr val="DFDFDF"/>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 name="Text 1"/>
          <p:cNvSpPr/>
          <p:nvPr/>
        </p:nvSpPr>
        <p:spPr>
          <a:xfrm>
            <a:off x="11163109" y="6794500"/>
            <a:ext cx="1206651" cy="1206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Shape 2"/>
          <p:cNvSpPr/>
          <p:nvPr/>
        </p:nvSpPr>
        <p:spPr>
          <a:xfrm>
            <a:off x="11163109" y="9956800"/>
            <a:ext cx="1206651" cy="1206500"/>
          </a:xfrm>
          <a:prstGeom prst="ellipse">
            <a:avLst/>
          </a:prstGeom>
          <a:solidFill>
            <a:srgbClr val="242436"/>
          </a:solidFill>
          <a:ln w="12700">
            <a:solidFill>
              <a:srgbClr val="DFDFDF"/>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 name="Text 3"/>
          <p:cNvSpPr/>
          <p:nvPr/>
        </p:nvSpPr>
        <p:spPr>
          <a:xfrm>
            <a:off x="11163109" y="9956800"/>
            <a:ext cx="1206651" cy="1206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Shape 4"/>
          <p:cNvSpPr/>
          <p:nvPr/>
        </p:nvSpPr>
        <p:spPr>
          <a:xfrm>
            <a:off x="11163109" y="3632200"/>
            <a:ext cx="1206651" cy="1206500"/>
          </a:xfrm>
          <a:prstGeom prst="ellipse">
            <a:avLst/>
          </a:prstGeom>
          <a:solidFill>
            <a:srgbClr val="242436"/>
          </a:solidFill>
          <a:ln w="12700">
            <a:solidFill>
              <a:srgbClr val="DFDFDF"/>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8" name="Text 5"/>
          <p:cNvSpPr/>
          <p:nvPr/>
        </p:nvSpPr>
        <p:spPr>
          <a:xfrm>
            <a:off x="11163109" y="3632200"/>
            <a:ext cx="1206651" cy="1206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6"/>
          <p:cNvSpPr/>
          <p:nvPr/>
        </p:nvSpPr>
        <p:spPr>
          <a:xfrm>
            <a:off x="1497201" y="1473201"/>
            <a:ext cx="7345751" cy="12361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Privacy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Shape 7"/>
          <p:cNvSpPr/>
          <p:nvPr/>
        </p:nvSpPr>
        <p:spPr>
          <a:xfrm>
            <a:off x="14525247" y="3525196"/>
            <a:ext cx="393479" cy="393430"/>
          </a:xfrm>
          <a:prstGeom prst="ellipse">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1" name="Text 8"/>
          <p:cNvSpPr/>
          <p:nvPr/>
        </p:nvSpPr>
        <p:spPr>
          <a:xfrm>
            <a:off x="14525247" y="3525196"/>
            <a:ext cx="393479" cy="39343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Shape 9"/>
          <p:cNvSpPr/>
          <p:nvPr/>
        </p:nvSpPr>
        <p:spPr>
          <a:xfrm>
            <a:off x="13995563" y="3964022"/>
            <a:ext cx="393479" cy="393430"/>
          </a:xfrm>
          <a:prstGeom prst="ellipse">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3" name="Text 10"/>
          <p:cNvSpPr/>
          <p:nvPr/>
        </p:nvSpPr>
        <p:spPr>
          <a:xfrm>
            <a:off x="13995563" y="3964022"/>
            <a:ext cx="393479" cy="39343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Shape 11"/>
          <p:cNvSpPr/>
          <p:nvPr/>
        </p:nvSpPr>
        <p:spPr>
          <a:xfrm>
            <a:off x="15024665" y="3964022"/>
            <a:ext cx="393479" cy="393430"/>
          </a:xfrm>
          <a:prstGeom prst="ellipse">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5" name="Text 12"/>
          <p:cNvSpPr/>
          <p:nvPr/>
        </p:nvSpPr>
        <p:spPr>
          <a:xfrm>
            <a:off x="15024665" y="3964022"/>
            <a:ext cx="393479" cy="39343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6" name="Image 1" descr="https://kimi-img.moonshot.cn/pub/slides/slides_tmpl/image/25-09-04-12:09:26-d2sh1tm1bb2p4onbp44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15633" y="3903496"/>
            <a:ext cx="12702" cy="953309"/>
          </a:xfrm>
          <a:prstGeom prst="rect">
            <a:avLst/>
          </a:prstGeom>
        </p:spPr>
      </p:pic>
      <p:pic>
        <p:nvPicPr>
          <p:cNvPr id="17" name="Image 2" descr="https://kimi-img.moonshot.cn/pub/slides/slides_tmpl/image/25-09-04-12:09:26-d2sh1tm1bb2p4onbp44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70650" y="4850454"/>
            <a:ext cx="302674" cy="12700"/>
          </a:xfrm>
          <a:prstGeom prst="rect">
            <a:avLst/>
          </a:prstGeom>
        </p:spPr>
      </p:pic>
      <p:pic>
        <p:nvPicPr>
          <p:cNvPr id="18" name="Image 3" descr="https://kimi-img.moonshot.cn/pub/slides/slides_tmpl/image/25-09-04-12:09:26-d2sh1tm1bb2p4onbp45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325333" y="4291423"/>
            <a:ext cx="399827" cy="237979"/>
          </a:xfrm>
          <a:prstGeom prst="rect">
            <a:avLst/>
          </a:prstGeom>
        </p:spPr>
      </p:pic>
      <p:pic>
        <p:nvPicPr>
          <p:cNvPr id="19" name="Image 4" descr="https://kimi-img.moonshot.cn/pub/slides/slides_tmpl/image/25-09-04-12:09:26-d2sh1tm1bb2p4onbp45g.sv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718716" y="4291478"/>
            <a:ext cx="384880" cy="237868"/>
          </a:xfrm>
          <a:prstGeom prst="rect">
            <a:avLst/>
          </a:prstGeom>
        </p:spPr>
      </p:pic>
      <p:sp>
        <p:nvSpPr>
          <p:cNvPr id="20" name="Shape 13"/>
          <p:cNvSpPr/>
          <p:nvPr/>
        </p:nvSpPr>
        <p:spPr>
          <a:xfrm>
            <a:off x="8787913" y="6705600"/>
            <a:ext cx="330241" cy="330200"/>
          </a:xfrm>
          <a:prstGeom prst="roundRect">
            <a:avLst>
              <a:gd name="adj" fmla="val 8308"/>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1" name="Text 14"/>
          <p:cNvSpPr/>
          <p:nvPr/>
        </p:nvSpPr>
        <p:spPr>
          <a:xfrm>
            <a:off x="8787913" y="6705600"/>
            <a:ext cx="330241" cy="3302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Shape 15"/>
          <p:cNvSpPr/>
          <p:nvPr/>
        </p:nvSpPr>
        <p:spPr>
          <a:xfrm>
            <a:off x="8787913" y="7772400"/>
            <a:ext cx="330241" cy="330200"/>
          </a:xfrm>
          <a:prstGeom prst="roundRect">
            <a:avLst>
              <a:gd name="adj" fmla="val 8308"/>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3" name="Text 16"/>
          <p:cNvSpPr/>
          <p:nvPr/>
        </p:nvSpPr>
        <p:spPr>
          <a:xfrm>
            <a:off x="8787913" y="7772400"/>
            <a:ext cx="330241" cy="3302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Shape 17"/>
          <p:cNvSpPr/>
          <p:nvPr/>
        </p:nvSpPr>
        <p:spPr>
          <a:xfrm rot="5400000">
            <a:off x="9321379" y="7239000"/>
            <a:ext cx="330241" cy="330200"/>
          </a:xfrm>
          <a:prstGeom prst="roundRect">
            <a:avLst>
              <a:gd name="adj" fmla="val 8308"/>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5" name="Text 18"/>
          <p:cNvSpPr/>
          <p:nvPr/>
        </p:nvSpPr>
        <p:spPr>
          <a:xfrm rot="5400000">
            <a:off x="9321379" y="7239000"/>
            <a:ext cx="330241" cy="3302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Shape 19"/>
          <p:cNvSpPr/>
          <p:nvPr/>
        </p:nvSpPr>
        <p:spPr>
          <a:xfrm rot="5400000">
            <a:off x="8254446" y="7239000"/>
            <a:ext cx="330241" cy="330200"/>
          </a:xfrm>
          <a:prstGeom prst="roundRect">
            <a:avLst>
              <a:gd name="adj" fmla="val 8308"/>
            </a:avLst>
          </a:prstGeom>
          <a:solidFill>
            <a:srgbClr val="ADADAD">
              <a:alpha val="50196"/>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7" name="Text 20"/>
          <p:cNvSpPr/>
          <p:nvPr/>
        </p:nvSpPr>
        <p:spPr>
          <a:xfrm rot="5400000">
            <a:off x="8254446" y="7239000"/>
            <a:ext cx="330241" cy="3302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8" name="Image 5" descr="https://kimi-img.moonshot.cn/pub/slides/slides_tmpl/image/25-09-04-12:09:26-d2sh1tm1bb2p4onbp460.sv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24404" y="7397750"/>
            <a:ext cx="444556" cy="12700"/>
          </a:xfrm>
          <a:prstGeom prst="rect">
            <a:avLst/>
          </a:prstGeom>
        </p:spPr>
      </p:pic>
      <p:pic>
        <p:nvPicPr>
          <p:cNvPr id="29" name="Image 6" descr="https://kimi-img.moonshot.cn/pub/slides/slides_tmpl/image/25-09-04-12:09:26-d2sh1tm1bb2p4onbp46g.sv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40331" y="7181850"/>
            <a:ext cx="12702" cy="444500"/>
          </a:xfrm>
          <a:prstGeom prst="rect">
            <a:avLst/>
          </a:prstGeom>
        </p:spPr>
      </p:pic>
      <p:pic>
        <p:nvPicPr>
          <p:cNvPr id="30" name="Image 7" descr="https://kimi-img.moonshot.cn/pub/slides/slides_tmpl/image/25-09-04-12:09:27-d2sh1tu1bb2p4onbp470.sv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85021" y="7242455"/>
            <a:ext cx="323326" cy="323289"/>
          </a:xfrm>
          <a:prstGeom prst="rect">
            <a:avLst/>
          </a:prstGeom>
        </p:spPr>
      </p:pic>
      <p:pic>
        <p:nvPicPr>
          <p:cNvPr id="31" name="Image 8" descr="https://kimi-img.moonshot.cn/pub/slides/slides_tmpl/image/25-09-04-12:09:27-d2sh1tu1bb2p4onbp47g.sv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85021" y="7242452"/>
            <a:ext cx="323326" cy="323289"/>
          </a:xfrm>
          <a:prstGeom prst="rect">
            <a:avLst/>
          </a:prstGeom>
        </p:spPr>
      </p:pic>
      <p:pic>
        <p:nvPicPr>
          <p:cNvPr id="32" name="Image 9" descr="https://kimi-img.moonshot.cn/pub/slides/slides_tmpl/image/25-09-04-12:09:27-d2sh1tu1bb2p4onbp48g.sv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716128" y="10555846"/>
            <a:ext cx="1731218" cy="628386"/>
          </a:xfrm>
          <a:prstGeom prst="rect">
            <a:avLst/>
          </a:prstGeom>
        </p:spPr>
      </p:pic>
      <p:pic>
        <p:nvPicPr>
          <p:cNvPr id="33" name="Image 10" descr="https://kimi-img.moonshot.cn/pub/slides/slides_tmpl/image/25-09-04-12:09:27-d2sh1tu1bb2p4onbp480.svg"/>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716128" y="10030433"/>
            <a:ext cx="1731218" cy="628386"/>
          </a:xfrm>
          <a:prstGeom prst="rect">
            <a:avLst/>
          </a:prstGeom>
        </p:spPr>
      </p:pic>
      <p:pic>
        <p:nvPicPr>
          <p:cNvPr id="34" name="Image 11" descr="https://kimi-img.moonshot.cn/pub/slides/slides_tmpl/image/25-09-04-12:09:27-d2sh1tu1bb2p4onbp490.svg"/>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716128" y="10293139"/>
            <a:ext cx="1731218" cy="628386"/>
          </a:xfrm>
          <a:prstGeom prst="rect">
            <a:avLst/>
          </a:prstGeom>
        </p:spPr>
      </p:pic>
      <p:pic>
        <p:nvPicPr>
          <p:cNvPr id="35" name="Image 12" descr="https://kimi-img.moonshot.cn/pub/slides/slides_tmpl/image/25-09-04-12:09:27-d2sh1tu1bb2p4onbp49g.svg"/>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388812" y="4235450"/>
            <a:ext cx="1219352" cy="12700"/>
          </a:xfrm>
          <a:prstGeom prst="rect">
            <a:avLst/>
          </a:prstGeom>
        </p:spPr>
      </p:pic>
      <p:pic>
        <p:nvPicPr>
          <p:cNvPr id="36" name="Image 13" descr="https://kimi-img.moonshot.cn/pub/slides/slides_tmpl/image/25-09-04-12:09:27-d2sh1tu1bb2p4onbp4a0.sv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43756" y="7397750"/>
            <a:ext cx="1219352" cy="12700"/>
          </a:xfrm>
          <a:prstGeom prst="rect">
            <a:avLst/>
          </a:prstGeom>
        </p:spPr>
      </p:pic>
      <p:pic>
        <p:nvPicPr>
          <p:cNvPr id="37" name="Image 14" descr="https://kimi-img.moonshot.cn/pub/slides/slides_tmpl/image/25-09-04-12:09:27-d2sh1tu1bb2p4onbp4a0.sv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369759" y="10560050"/>
            <a:ext cx="1219352" cy="12700"/>
          </a:xfrm>
          <a:prstGeom prst="rect">
            <a:avLst/>
          </a:prstGeom>
        </p:spPr>
      </p:pic>
      <p:sp>
        <p:nvSpPr>
          <p:cNvPr id="38" name="Text 21"/>
          <p:cNvSpPr/>
          <p:nvPr/>
        </p:nvSpPr>
        <p:spPr>
          <a:xfrm>
            <a:off x="11010690" y="3822700"/>
            <a:ext cx="1511489" cy="12065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Text 24"/>
          <p:cNvSpPr/>
          <p:nvPr/>
        </p:nvSpPr>
        <p:spPr>
          <a:xfrm>
            <a:off x="11010690" y="6985000"/>
            <a:ext cx="1511489" cy="12065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Text 25"/>
          <p:cNvSpPr/>
          <p:nvPr/>
        </p:nvSpPr>
        <p:spPr>
          <a:xfrm>
            <a:off x="1649619" y="5600700"/>
            <a:ext cx="6084060" cy="7620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Aktan et al., 2022</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Text 26"/>
          <p:cNvSpPr/>
          <p:nvPr/>
        </p:nvSpPr>
        <p:spPr>
          <a:xfrm>
            <a:off x="1649618" y="6667501"/>
            <a:ext cx="6338093" cy="4686299"/>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The majority trusted more human psychotherapists than AI-based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However, AI-based psychotherapy was identified as being able to </a:t>
            </a:r>
            <a:r>
              <a:rPr kumimoji="0" lang="en-US" sz="2800" b="0" i="0" u="none" strike="noStrike" kern="1200" cap="none" spc="0" normalizeH="0" baseline="0" noProof="0" dirty="0">
                <a:ln>
                  <a:noFill/>
                </a:ln>
                <a:solidFill>
                  <a:srgbClr val="FF0000"/>
                </a:solidFill>
                <a:effectLst/>
                <a:uLnTx/>
                <a:uFillTx/>
                <a:latin typeface="MiSans" pitchFamily="34" charset="0"/>
                <a:ea typeface="MiSans" pitchFamily="34" charset="-122"/>
                <a:cs typeface="MiSans" pitchFamily="34" charset="-120"/>
              </a:rPr>
              <a:t>comfortably talk about embarrassing experiences</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 </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Text 27"/>
          <p:cNvSpPr/>
          <p:nvPr/>
        </p:nvSpPr>
        <p:spPr>
          <a:xfrm>
            <a:off x="11010690" y="10147300"/>
            <a:ext cx="1511489" cy="12065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Text 28"/>
          <p:cNvSpPr/>
          <p:nvPr/>
        </p:nvSpPr>
        <p:spPr>
          <a:xfrm>
            <a:off x="16739105" y="8255000"/>
            <a:ext cx="6084060" cy="7620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Unlike humans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Text 29"/>
          <p:cNvSpPr/>
          <p:nvPr/>
        </p:nvSpPr>
        <p:spPr>
          <a:xfrm>
            <a:off x="16739105" y="9321801"/>
            <a:ext cx="5923174" cy="26839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AI won’t do personal value judgment. It will try the best way to improve mental health</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8" name="图片 47" descr="卡通人物&#10;&#10;AI 生成的内容可能不正确。">
            <a:extLst>
              <a:ext uri="{FF2B5EF4-FFF2-40B4-BE49-F238E27FC236}">
                <a16:creationId xmlns:a16="http://schemas.microsoft.com/office/drawing/2014/main" id="{49616B80-8B76-DC71-58C7-9671971778C6}"/>
              </a:ext>
            </a:extLst>
          </p:cNvPr>
          <p:cNvPicPr>
            <a:picLocks noChangeAspect="1"/>
          </p:cNvPicPr>
          <p:nvPr/>
        </p:nvPicPr>
        <p:blipFill>
          <a:blip r:embed="rId32"/>
          <a:stretch>
            <a:fillRect/>
          </a:stretch>
        </p:blipFill>
        <p:spPr>
          <a:xfrm>
            <a:off x="16142132" y="1170998"/>
            <a:ext cx="7498002" cy="5623502"/>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k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6353" y="3086100"/>
            <a:ext cx="10046956" cy="10071100"/>
          </a:xfrm>
          <a:prstGeom prst="rect">
            <a:avLst/>
          </a:prstGeom>
        </p:spPr>
      </p:pic>
      <p:pic>
        <p:nvPicPr>
          <p:cNvPr id="3" name="Image 1" descr="https://kimi-img.moonshot.cn/pub/slides/slides_tmpl/image/25-09-04-12:09:24-d2sh1t61bb2p4onbp3l0.sv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2623791" y="3086100"/>
            <a:ext cx="10046956" cy="10071100"/>
          </a:xfrm>
          <a:prstGeom prst="rect">
            <a:avLst/>
          </a:prstGeom>
        </p:spPr>
      </p:pic>
      <p:sp>
        <p:nvSpPr>
          <p:cNvPr id="4" name="Shape 0"/>
          <p:cNvSpPr/>
          <p:nvPr/>
        </p:nvSpPr>
        <p:spPr>
          <a:xfrm rot="21000000">
            <a:off x="5317765" y="6115685"/>
            <a:ext cx="4188045" cy="1692640"/>
          </a:xfrm>
          <a:prstGeom prst="ellipse">
            <a:avLst/>
          </a:prstGeom>
          <a:solidFill>
            <a:srgbClr val="000000">
              <a:alpha val="0"/>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 name="Text 1"/>
          <p:cNvSpPr/>
          <p:nvPr/>
        </p:nvSpPr>
        <p:spPr>
          <a:xfrm rot="21000000">
            <a:off x="5317765" y="6115685"/>
            <a:ext cx="4188045" cy="169264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2" descr="https://kimi-img.moonshot.cn/pub/slides/slides_tmpl/image/25-09-04-12:09:24-d2sh1t61bb2p4onbp3l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5418" y="5702300"/>
            <a:ext cx="1663908" cy="1663700"/>
          </a:xfrm>
          <a:prstGeom prst="rect">
            <a:avLst/>
          </a:prstGeom>
        </p:spPr>
      </p:pic>
      <p:sp>
        <p:nvSpPr>
          <p:cNvPr id="7" name="Shape 2"/>
          <p:cNvSpPr/>
          <p:nvPr/>
        </p:nvSpPr>
        <p:spPr>
          <a:xfrm>
            <a:off x="8427914" y="7251700"/>
            <a:ext cx="393749" cy="393700"/>
          </a:xfrm>
          <a:prstGeom prst="ellipse">
            <a:avLst/>
          </a:prstGeom>
          <a:solidFill>
            <a:srgbClr val="5E559A"/>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8" name="Text 3"/>
          <p:cNvSpPr/>
          <p:nvPr/>
        </p:nvSpPr>
        <p:spPr>
          <a:xfrm>
            <a:off x="8427914" y="7251700"/>
            <a:ext cx="393749" cy="3937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Image 3" descr="https://kimi-img.moonshot.cn/pub/slides/slides_tmpl/image/25-09-04-12:09:24-d2sh1t61bb2p4onbp3m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4480" y="4552950"/>
            <a:ext cx="419152" cy="12700"/>
          </a:xfrm>
          <a:prstGeom prst="rect">
            <a:avLst/>
          </a:prstGeom>
        </p:spPr>
      </p:pic>
      <p:pic>
        <p:nvPicPr>
          <p:cNvPr id="10" name="Image 4" descr="https://kimi-img.moonshot.cn/pub/slides/slides_tmpl/image/25-09-04-12:09:24-d2sh1t61bb2p4onbp3n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44056" y="4343400"/>
            <a:ext cx="12702" cy="419100"/>
          </a:xfrm>
          <a:prstGeom prst="rect">
            <a:avLst/>
          </a:prstGeom>
        </p:spPr>
      </p:pic>
      <p:sp>
        <p:nvSpPr>
          <p:cNvPr id="11" name="Text 4"/>
          <p:cNvSpPr/>
          <p:nvPr/>
        </p:nvSpPr>
        <p:spPr>
          <a:xfrm>
            <a:off x="1649619" y="1244601"/>
            <a:ext cx="11829412" cy="13377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Coverage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Image 5" descr="https://kimi-img.moonshot.cn/pub/slides/slides_tmpl/image/25-09-04-12:09:24-d2sh1t61bb2p4onbp3m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78410" y="4552950"/>
            <a:ext cx="419152" cy="12700"/>
          </a:xfrm>
          <a:prstGeom prst="rect">
            <a:avLst/>
          </a:prstGeom>
        </p:spPr>
      </p:pic>
      <p:pic>
        <p:nvPicPr>
          <p:cNvPr id="13" name="Image 6" descr="https://kimi-img.moonshot.cn/pub/slides/slides_tmpl/image/25-09-04-12:09:24-d2sh1t61bb2p4onbp3n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787986" y="4343400"/>
            <a:ext cx="12702" cy="419100"/>
          </a:xfrm>
          <a:prstGeom prst="rect">
            <a:avLst/>
          </a:prstGeom>
        </p:spPr>
      </p:pic>
      <p:pic>
        <p:nvPicPr>
          <p:cNvPr id="14" name="Image 7" descr="https://kimi-img.moonshot.cn/pub/slides/slides_tmpl/image/25-09-04-12:09:24-d2sh1t61bb2p4onbp3ng.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2722" y="8620125"/>
            <a:ext cx="7354219" cy="6350"/>
          </a:xfrm>
          <a:prstGeom prst="rect">
            <a:avLst/>
          </a:prstGeom>
        </p:spPr>
      </p:pic>
      <p:pic>
        <p:nvPicPr>
          <p:cNvPr id="15" name="Image 8" descr="https://kimi-img.moonshot.cn/pub/slides/slides_tmpl/image/25-09-04-12:09:24-d2sh1t61bb2p4onbp3ng.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906652" y="8620125"/>
            <a:ext cx="7354219" cy="6350"/>
          </a:xfrm>
          <a:prstGeom prst="rect">
            <a:avLst/>
          </a:prstGeom>
        </p:spPr>
      </p:pic>
      <p:sp>
        <p:nvSpPr>
          <p:cNvPr id="16" name="Shape 5"/>
          <p:cNvSpPr/>
          <p:nvPr/>
        </p:nvSpPr>
        <p:spPr>
          <a:xfrm rot="1260000">
            <a:off x="16017518" y="6489702"/>
            <a:ext cx="4077210" cy="977900"/>
          </a:xfrm>
          <a:prstGeom prst="ellipse">
            <a:avLst/>
          </a:prstGeom>
          <a:solidFill>
            <a:srgbClr val="000000">
              <a:alpha val="0"/>
            </a:srgbClr>
          </a:solidFill>
          <a:ln w="12700">
            <a:solidFill>
              <a:srgbClr val="ADADA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7" name="Text 6"/>
          <p:cNvSpPr/>
          <p:nvPr/>
        </p:nvSpPr>
        <p:spPr>
          <a:xfrm rot="1260000">
            <a:off x="16017518" y="6489702"/>
            <a:ext cx="4077210" cy="9779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8" name="Image 9" descr="https://kimi-img.moonshot.cn/pub/slides/slides_tmpl/image/25-09-04-12:09:24-d2sh1t61bb2p4onbp3o0.sv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262277" y="6184900"/>
            <a:ext cx="1587698" cy="1587500"/>
          </a:xfrm>
          <a:prstGeom prst="rect">
            <a:avLst/>
          </a:prstGeom>
        </p:spPr>
      </p:pic>
      <p:pic>
        <p:nvPicPr>
          <p:cNvPr id="19" name="Image 10" descr="https://kimi-img.moonshot.cn/pub/slides/slides_tmpl/image/25-09-04-12:09:24-d2sh1t61bb2p4onbp3og.sv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024373" y="5092700"/>
            <a:ext cx="1562295" cy="3473450"/>
          </a:xfrm>
          <a:prstGeom prst="rect">
            <a:avLst/>
          </a:prstGeom>
        </p:spPr>
      </p:pic>
      <p:sp>
        <p:nvSpPr>
          <p:cNvPr id="20" name="Text 7"/>
          <p:cNvSpPr/>
          <p:nvPr/>
        </p:nvSpPr>
        <p:spPr>
          <a:xfrm>
            <a:off x="3262721" y="4279900"/>
            <a:ext cx="5558942"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Human psychologists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Text 8"/>
          <p:cNvSpPr/>
          <p:nvPr/>
        </p:nvSpPr>
        <p:spPr>
          <a:xfrm>
            <a:off x="3262721" y="8902701"/>
            <a:ext cx="7383856" cy="26204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Most people would like to live in a comfortable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Mental resources are distributed </a:t>
            </a:r>
            <a:r>
              <a:rPr kumimoji="0" lang="en-US" altLang="zh-CN"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unfairly.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Text 9"/>
          <p:cNvSpPr/>
          <p:nvPr/>
        </p:nvSpPr>
        <p:spPr>
          <a:xfrm>
            <a:off x="13906650" y="4279900"/>
            <a:ext cx="5889593"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AI psychologist</a:t>
            </a:r>
            <a:endParaRPr kumimoji="0" lang="en-US" altLang="zh-CN" sz="16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endParaRPr>
          </a:p>
        </p:txBody>
      </p:sp>
      <p:sp>
        <p:nvSpPr>
          <p:cNvPr id="23" name="Text 10"/>
          <p:cNvSpPr/>
          <p:nvPr/>
        </p:nvSpPr>
        <p:spPr>
          <a:xfrm>
            <a:off x="13906651" y="8902701"/>
            <a:ext cx="7383856" cy="26204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C</a:t>
            </a:r>
            <a:r>
              <a:rPr kumimoji="0" lang="en-US" sz="28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over every region only require necessary digital device.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5" name="图片 24" descr="图片包含 人, 男人, 室内, 看着&#10;&#10;AI 生成的内容可能不正确。">
            <a:extLst>
              <a:ext uri="{FF2B5EF4-FFF2-40B4-BE49-F238E27FC236}">
                <a16:creationId xmlns:a16="http://schemas.microsoft.com/office/drawing/2014/main" id="{ECE34098-9770-F326-5E21-1CC767D0C971}"/>
              </a:ext>
            </a:extLst>
          </p:cNvPr>
          <p:cNvPicPr>
            <a:picLocks noChangeAspect="1"/>
          </p:cNvPicPr>
          <p:nvPr/>
        </p:nvPicPr>
        <p:blipFill>
          <a:blip r:embed="rId19"/>
          <a:stretch>
            <a:fillRect/>
          </a:stretch>
        </p:blipFill>
        <p:spPr>
          <a:xfrm>
            <a:off x="4313612" y="5043007"/>
            <a:ext cx="5282074" cy="3523143"/>
          </a:xfrm>
          <a:prstGeom prst="rect">
            <a:avLst/>
          </a:prstGeom>
          <a:ln>
            <a:noFill/>
          </a:ln>
          <a:effectLst>
            <a:softEdge rad="112500"/>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20739" y="-2717800"/>
            <a:ext cx="25212651" cy="16802100"/>
          </a:xfrm>
          <a:prstGeom prst="rect">
            <a:avLst/>
          </a:prstGeom>
          <a:noFill/>
          <a:ln/>
        </p:spPr>
        <p:txBody>
          <a:bodyPr wrap="square" lIns="91440" tIns="45720" rIns="91440" bIns="45720" rtlCol="0" anchor="t"/>
          <a:lstStyle/>
          <a:p>
            <a:pPr marL="0" indent="0">
              <a:lnSpc>
                <a:spcPct val="100000"/>
              </a:lnSpc>
              <a:buNone/>
            </a:pPr>
            <a:endParaRPr lang="en-US" sz="1600" dirty="0"/>
          </a:p>
        </p:txBody>
      </p:sp>
      <p:sp>
        <p:nvSpPr>
          <p:cNvPr id="3" name="Text 1"/>
          <p:cNvSpPr/>
          <p:nvPr/>
        </p:nvSpPr>
        <p:spPr>
          <a:xfrm>
            <a:off x="-1208238" y="10388600"/>
            <a:ext cx="24387048" cy="13716000"/>
          </a:xfrm>
          <a:prstGeom prst="rect">
            <a:avLst/>
          </a:prstGeom>
          <a:noFill/>
          <a:ln/>
        </p:spPr>
        <p:txBody>
          <a:bodyPr wrap="square" lIns="91440" tIns="45720" rIns="91440" bIns="45720" rtlCol="0" anchor="t"/>
          <a:lstStyle/>
          <a:p>
            <a:pPr marL="0" indent="0">
              <a:lnSpc>
                <a:spcPct val="100000"/>
              </a:lnSpc>
              <a:buNone/>
            </a:pPr>
            <a:endParaRPr lang="en-US" sz="1600" dirty="0"/>
          </a:p>
        </p:txBody>
      </p:sp>
      <p:sp>
        <p:nvSpPr>
          <p:cNvPr id="4" name="Text 2"/>
          <p:cNvSpPr/>
          <p:nvPr/>
        </p:nvSpPr>
        <p:spPr>
          <a:xfrm>
            <a:off x="-9489673" y="-7035800"/>
            <a:ext cx="63939791" cy="42621200"/>
          </a:xfrm>
          <a:prstGeom prst="rect">
            <a:avLst/>
          </a:prstGeom>
          <a:noFill/>
          <a:ln/>
        </p:spPr>
        <p:txBody>
          <a:bodyPr wrap="square" lIns="91440" tIns="45720" rIns="91440" bIns="45720" rtlCol="0" anchor="t"/>
          <a:lstStyle/>
          <a:p>
            <a:pPr marL="0" indent="0">
              <a:lnSpc>
                <a:spcPct val="100000"/>
              </a:lnSpc>
              <a:buNone/>
            </a:pPr>
            <a:endParaRPr lang="en-US" sz="1600" dirty="0"/>
          </a:p>
        </p:txBody>
      </p:sp>
      <p:sp>
        <p:nvSpPr>
          <p:cNvPr id="5" name="Text 3"/>
          <p:cNvSpPr/>
          <p:nvPr/>
        </p:nvSpPr>
        <p:spPr>
          <a:xfrm>
            <a:off x="1573411" y="10922000"/>
            <a:ext cx="3785073" cy="2019300"/>
          </a:xfrm>
          <a:prstGeom prst="rect">
            <a:avLst/>
          </a:prstGeom>
          <a:noFill/>
          <a:ln/>
        </p:spPr>
        <p:txBody>
          <a:bodyPr wrap="square" lIns="0" tIns="0" rIns="0" bIns="0" rtlCol="0" anchor="t"/>
          <a:lstStyle/>
          <a:p>
            <a:pPr marL="0" indent="0" algn="l">
              <a:lnSpc>
                <a:spcPct val="100000"/>
              </a:lnSpc>
              <a:buNone/>
            </a:pPr>
            <a:r>
              <a:rPr lang="en-US" sz="9600" dirty="0">
                <a:solidFill>
                  <a:srgbClr val="DFDFDF"/>
                </a:solidFill>
                <a:latin typeface="MiSans" pitchFamily="34" charset="0"/>
                <a:ea typeface="MiSans" pitchFamily="34" charset="-122"/>
                <a:cs typeface="MiSans" pitchFamily="34" charset="-120"/>
              </a:rPr>
              <a:t>目录</a:t>
            </a:r>
            <a:endParaRPr lang="en-US" sz="1600" dirty="0"/>
          </a:p>
        </p:txBody>
      </p:sp>
      <p:sp>
        <p:nvSpPr>
          <p:cNvPr id="6" name="Text 4"/>
          <p:cNvSpPr/>
          <p:nvPr/>
        </p:nvSpPr>
        <p:spPr>
          <a:xfrm>
            <a:off x="1573410" y="9906000"/>
            <a:ext cx="4369346" cy="1117600"/>
          </a:xfrm>
          <a:prstGeom prst="rect">
            <a:avLst/>
          </a:prstGeom>
          <a:noFill/>
          <a:ln/>
        </p:spPr>
        <p:txBody>
          <a:bodyPr wrap="square" lIns="0" tIns="0" rIns="0" bIns="0" rtlCol="0" anchor="ctr"/>
          <a:lstStyle/>
          <a:p>
            <a:pPr marL="0" indent="0" algn="l">
              <a:lnSpc>
                <a:spcPct val="100000"/>
              </a:lnSpc>
              <a:buNone/>
            </a:pPr>
            <a:r>
              <a:rPr lang="en-US" sz="4800" dirty="0">
                <a:solidFill>
                  <a:srgbClr val="DFDFDF"/>
                </a:solidFill>
                <a:latin typeface="MiSans" pitchFamily="34" charset="0"/>
                <a:ea typeface="MiSans" pitchFamily="34" charset="-122"/>
                <a:cs typeface="MiSans" pitchFamily="34" charset="-120"/>
              </a:rPr>
              <a:t>CONTENTS</a:t>
            </a:r>
            <a:endParaRPr lang="en-US" sz="1600" dirty="0"/>
          </a:p>
        </p:txBody>
      </p:sp>
      <p:sp>
        <p:nvSpPr>
          <p:cNvPr id="7" name="Shape 5"/>
          <p:cNvSpPr/>
          <p:nvPr/>
        </p:nvSpPr>
        <p:spPr>
          <a:xfrm>
            <a:off x="-7927378" y="-2717800"/>
            <a:ext cx="23713864" cy="39611300"/>
          </a:xfrm>
          <a:prstGeom prst="ellipse">
            <a:avLst/>
          </a:prstGeom>
          <a:solidFill>
            <a:srgbClr val="000000">
              <a:alpha val="0"/>
            </a:srgbClr>
          </a:solidFill>
          <a:ln w="12700">
            <a:solidFill>
              <a:srgbClr val="DFDFDF"/>
            </a:solidFill>
            <a:prstDash val="solid"/>
          </a:ln>
        </p:spPr>
      </p:sp>
      <p:sp>
        <p:nvSpPr>
          <p:cNvPr id="8" name="Text 6"/>
          <p:cNvSpPr/>
          <p:nvPr/>
        </p:nvSpPr>
        <p:spPr>
          <a:xfrm>
            <a:off x="-7927378" y="-2717800"/>
            <a:ext cx="23713864" cy="396113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9" name="Shape 7"/>
          <p:cNvSpPr/>
          <p:nvPr/>
        </p:nvSpPr>
        <p:spPr>
          <a:xfrm>
            <a:off x="3313528" y="3886200"/>
            <a:ext cx="3607251" cy="3619500"/>
          </a:xfrm>
          <a:prstGeom prst="ellipse">
            <a:avLst/>
          </a:prstGeom>
          <a:solidFill>
            <a:srgbClr val="000000">
              <a:alpha val="0"/>
            </a:srgbClr>
          </a:solidFill>
          <a:ln w="12700">
            <a:solidFill>
              <a:srgbClr val="DFDFDF"/>
            </a:solidFill>
            <a:prstDash val="solid"/>
          </a:ln>
        </p:spPr>
      </p:sp>
      <p:sp>
        <p:nvSpPr>
          <p:cNvPr id="10" name="Text 8"/>
          <p:cNvSpPr/>
          <p:nvPr/>
        </p:nvSpPr>
        <p:spPr>
          <a:xfrm>
            <a:off x="3313528" y="3886200"/>
            <a:ext cx="3607251" cy="3619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1" name="Shape 9"/>
          <p:cNvSpPr/>
          <p:nvPr/>
        </p:nvSpPr>
        <p:spPr>
          <a:xfrm>
            <a:off x="2449819" y="6413500"/>
            <a:ext cx="2337092" cy="2349500"/>
          </a:xfrm>
          <a:prstGeom prst="ellipse">
            <a:avLst/>
          </a:prstGeom>
          <a:solidFill>
            <a:srgbClr val="000000">
              <a:alpha val="0"/>
            </a:srgbClr>
          </a:solidFill>
          <a:ln w="12700">
            <a:solidFill>
              <a:srgbClr val="DFDFDF"/>
            </a:solidFill>
            <a:prstDash val="solid"/>
          </a:ln>
        </p:spPr>
      </p:sp>
      <p:sp>
        <p:nvSpPr>
          <p:cNvPr id="12" name="Text 10"/>
          <p:cNvSpPr/>
          <p:nvPr/>
        </p:nvSpPr>
        <p:spPr>
          <a:xfrm>
            <a:off x="2449819" y="6413500"/>
            <a:ext cx="2337092" cy="2349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3" name="Shape 11"/>
          <p:cNvSpPr/>
          <p:nvPr/>
        </p:nvSpPr>
        <p:spPr>
          <a:xfrm>
            <a:off x="10642343" y="850900"/>
            <a:ext cx="673184" cy="673100"/>
          </a:xfrm>
          <a:prstGeom prst="ellipse">
            <a:avLst/>
          </a:prstGeom>
          <a:solidFill>
            <a:srgbClr val="60678E"/>
          </a:solidFill>
          <a:ln/>
        </p:spPr>
      </p:sp>
      <p:sp>
        <p:nvSpPr>
          <p:cNvPr id="14" name="Text 12"/>
          <p:cNvSpPr/>
          <p:nvPr/>
        </p:nvSpPr>
        <p:spPr>
          <a:xfrm>
            <a:off x="10642343" y="850900"/>
            <a:ext cx="673184" cy="673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5" name="Image 0" descr="https://kimi-img.moonshot.cn/pub/slides/slides_tmpl/image/25-09-04-12:09:14-d2sh1qm1bb2p4onbp2d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7" y="0"/>
            <a:ext cx="17713998" cy="10010322"/>
          </a:xfrm>
          <a:prstGeom prst="rect">
            <a:avLst/>
          </a:prstGeom>
        </p:spPr>
      </p:pic>
      <p:pic>
        <p:nvPicPr>
          <p:cNvPr id="16" name="Image 1" descr="https://kimi-img.moonshot.cn/pub/slides/slides_tmpl/image/25-09-04-12:09:14-d2sh1qm1bb2p4onbp2dg.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9443" y="11112500"/>
            <a:ext cx="14556019" cy="2603500"/>
          </a:xfrm>
          <a:prstGeom prst="rect">
            <a:avLst/>
          </a:prstGeom>
        </p:spPr>
      </p:pic>
      <p:sp>
        <p:nvSpPr>
          <p:cNvPr id="17" name="Shape 13"/>
          <p:cNvSpPr/>
          <p:nvPr/>
        </p:nvSpPr>
        <p:spPr>
          <a:xfrm>
            <a:off x="21324378" y="11391900"/>
            <a:ext cx="673184" cy="673100"/>
          </a:xfrm>
          <a:prstGeom prst="ellipse">
            <a:avLst/>
          </a:prstGeom>
          <a:solidFill>
            <a:srgbClr val="60678E"/>
          </a:solidFill>
          <a:ln/>
        </p:spPr>
      </p:sp>
      <p:sp>
        <p:nvSpPr>
          <p:cNvPr id="18" name="Text 14"/>
          <p:cNvSpPr/>
          <p:nvPr/>
        </p:nvSpPr>
        <p:spPr>
          <a:xfrm>
            <a:off x="21324378" y="11391900"/>
            <a:ext cx="673184" cy="6731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9" name="Image 2" descr="https://kimi-img.moonshot.cn/pub/slides/slides_tmpl/image/25-09-04-12:09:14-d2sh1qm1bb2p4onbp2e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24942" y="5569998"/>
            <a:ext cx="1973615" cy="1973368"/>
          </a:xfrm>
          <a:prstGeom prst="rect">
            <a:avLst/>
          </a:prstGeom>
        </p:spPr>
      </p:pic>
      <p:pic>
        <p:nvPicPr>
          <p:cNvPr id="20" name="Image 3" descr="https://kimi-img.moonshot.cn/pub/slides/slides_tmpl/image/25-09-04-12:09:14-d2sh1qm1bb2p4onbp2eg.svg"/>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11843694" y="2864898"/>
            <a:ext cx="1973615" cy="1973368"/>
          </a:xfrm>
          <a:prstGeom prst="rect">
            <a:avLst/>
          </a:prstGeom>
        </p:spPr>
      </p:pic>
      <p:sp>
        <p:nvSpPr>
          <p:cNvPr id="21" name="Text 15"/>
          <p:cNvSpPr/>
          <p:nvPr/>
        </p:nvSpPr>
        <p:spPr>
          <a:xfrm>
            <a:off x="11729696" y="3269129"/>
            <a:ext cx="2201608" cy="1477433"/>
          </a:xfrm>
          <a:prstGeom prst="rect">
            <a:avLst/>
          </a:prstGeom>
          <a:noFill/>
          <a:ln/>
        </p:spPr>
        <p:txBody>
          <a:bodyPr wrap="square" lIns="0" tIns="0" rIns="0" bIns="0" rtlCol="0" anchor="t"/>
          <a:lstStyle/>
          <a:p>
            <a:pPr marL="0" indent="0" algn="ctr">
              <a:lnSpc>
                <a:spcPct val="100000"/>
              </a:lnSpc>
              <a:buNone/>
            </a:pPr>
            <a:r>
              <a:rPr lang="en-US" sz="6400" dirty="0">
                <a:solidFill>
                  <a:srgbClr val="DFDFDF"/>
                </a:solidFill>
                <a:latin typeface="MiSans" pitchFamily="34" charset="0"/>
                <a:ea typeface="MiSans" pitchFamily="34" charset="-122"/>
                <a:cs typeface="MiSans" pitchFamily="34" charset="-120"/>
              </a:rPr>
              <a:t>01</a:t>
            </a:r>
            <a:endParaRPr lang="en-US" sz="1600" dirty="0"/>
          </a:p>
        </p:txBody>
      </p:sp>
      <p:sp>
        <p:nvSpPr>
          <p:cNvPr id="22" name="Text 16"/>
          <p:cNvSpPr/>
          <p:nvPr/>
        </p:nvSpPr>
        <p:spPr>
          <a:xfrm>
            <a:off x="14008264" y="3479800"/>
            <a:ext cx="9653206" cy="1168400"/>
          </a:xfrm>
          <a:prstGeom prst="rect">
            <a:avLst/>
          </a:prstGeom>
          <a:noFill/>
          <a:ln/>
        </p:spPr>
        <p:txBody>
          <a:bodyPr wrap="square" lIns="0" tIns="0" rIns="0" bIns="0" rtlCol="0" anchor="t"/>
          <a:lstStyle/>
          <a:p>
            <a:pPr marL="0" indent="0" algn="l">
              <a:lnSpc>
                <a:spcPct val="100000"/>
              </a:lnSpc>
              <a:buNone/>
            </a:pPr>
            <a:r>
              <a:rPr lang="en-US" sz="4800" dirty="0">
                <a:solidFill>
                  <a:srgbClr val="DFDFDF"/>
                </a:solidFill>
                <a:latin typeface="MiSans" pitchFamily="34" charset="0"/>
                <a:ea typeface="MiSans" pitchFamily="34" charset="-122"/>
                <a:cs typeface="MiSans" pitchFamily="34" charset="-120"/>
              </a:rPr>
              <a:t>Related Work and Key Challenge</a:t>
            </a:r>
            <a:endParaRPr lang="en-US" sz="1600" dirty="0"/>
          </a:p>
        </p:txBody>
      </p:sp>
      <p:sp>
        <p:nvSpPr>
          <p:cNvPr id="23" name="Text 17"/>
          <p:cNvSpPr/>
          <p:nvPr/>
        </p:nvSpPr>
        <p:spPr>
          <a:xfrm>
            <a:off x="12910944" y="5970744"/>
            <a:ext cx="2201608" cy="1477433"/>
          </a:xfrm>
          <a:prstGeom prst="rect">
            <a:avLst/>
          </a:prstGeom>
          <a:noFill/>
          <a:ln/>
        </p:spPr>
        <p:txBody>
          <a:bodyPr wrap="square" lIns="0" tIns="0" rIns="0" bIns="0" rtlCol="0" anchor="t"/>
          <a:lstStyle/>
          <a:p>
            <a:pPr marL="0" indent="0" algn="ctr">
              <a:lnSpc>
                <a:spcPct val="100000"/>
              </a:lnSpc>
              <a:buNone/>
            </a:pPr>
            <a:r>
              <a:rPr lang="en-US" sz="6400" dirty="0">
                <a:solidFill>
                  <a:srgbClr val="DFDFDF"/>
                </a:solidFill>
                <a:latin typeface="MiSans" pitchFamily="34" charset="0"/>
                <a:ea typeface="MiSans" pitchFamily="34" charset="-122"/>
                <a:cs typeface="MiSans" pitchFamily="34" charset="-120"/>
              </a:rPr>
              <a:t>02</a:t>
            </a:r>
            <a:endParaRPr lang="en-US" sz="1600" dirty="0"/>
          </a:p>
        </p:txBody>
      </p:sp>
      <p:sp>
        <p:nvSpPr>
          <p:cNvPr id="24" name="Text 18"/>
          <p:cNvSpPr/>
          <p:nvPr/>
        </p:nvSpPr>
        <p:spPr>
          <a:xfrm>
            <a:off x="15367334" y="6134100"/>
            <a:ext cx="9653206" cy="1168400"/>
          </a:xfrm>
          <a:prstGeom prst="rect">
            <a:avLst/>
          </a:prstGeom>
          <a:noFill/>
          <a:ln/>
        </p:spPr>
        <p:txBody>
          <a:bodyPr wrap="square" lIns="0" tIns="0" rIns="0" bIns="0" rtlCol="0" anchor="t"/>
          <a:lstStyle/>
          <a:p>
            <a:r>
              <a:rPr lang="en-US" altLang="zh-CN" sz="4800" dirty="0">
                <a:solidFill>
                  <a:srgbClr val="DFDFDF"/>
                </a:solidFill>
                <a:latin typeface="MiSans" pitchFamily="34" charset="0"/>
                <a:ea typeface="MiSans" pitchFamily="34" charset="-122"/>
                <a:cs typeface="MiSans" pitchFamily="34" charset="-120"/>
              </a:rPr>
              <a:t>Technical and </a:t>
            </a:r>
            <a:r>
              <a:rPr lang="en-US" sz="4800" dirty="0">
                <a:solidFill>
                  <a:srgbClr val="DFDFDF"/>
                </a:solidFill>
                <a:latin typeface="MiSans" pitchFamily="34" charset="0"/>
                <a:ea typeface="MiSans" pitchFamily="34" charset="-122"/>
                <a:cs typeface="MiSans" pitchFamily="34" charset="-120"/>
              </a:rPr>
              <a:t>Practical Feasibility</a:t>
            </a:r>
            <a:endParaRPr lang="en-US" sz="1600" dirty="0"/>
          </a:p>
        </p:txBody>
      </p:sp>
      <p:pic>
        <p:nvPicPr>
          <p:cNvPr id="27" name="Image 2" descr="https://kimi-img.moonshot.cn/pub/slides/slides_tmpl/image/25-09-04-12:09:14-d2sh1qm1bb2p4onbp2e0.svg">
            <a:extLst>
              <a:ext uri="{FF2B5EF4-FFF2-40B4-BE49-F238E27FC236}">
                <a16:creationId xmlns:a16="http://schemas.microsoft.com/office/drawing/2014/main" id="{0D3B4A19-8842-93C5-F797-C631224A46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79618" y="8094983"/>
            <a:ext cx="1973615" cy="1973368"/>
          </a:xfrm>
          <a:prstGeom prst="rect">
            <a:avLst/>
          </a:prstGeom>
        </p:spPr>
      </p:pic>
      <p:sp>
        <p:nvSpPr>
          <p:cNvPr id="28" name="Text 17">
            <a:extLst>
              <a:ext uri="{FF2B5EF4-FFF2-40B4-BE49-F238E27FC236}">
                <a16:creationId xmlns:a16="http://schemas.microsoft.com/office/drawing/2014/main" id="{5E6A327E-8DDA-F0E2-B599-65ED699F8ACA}"/>
              </a:ext>
            </a:extLst>
          </p:cNvPr>
          <p:cNvSpPr/>
          <p:nvPr/>
        </p:nvSpPr>
        <p:spPr>
          <a:xfrm>
            <a:off x="13565620" y="8495729"/>
            <a:ext cx="2201608" cy="1477433"/>
          </a:xfrm>
          <a:prstGeom prst="rect">
            <a:avLst/>
          </a:prstGeom>
          <a:noFill/>
          <a:ln/>
        </p:spPr>
        <p:txBody>
          <a:bodyPr wrap="square" lIns="0" tIns="0" rIns="0" bIns="0" rtlCol="0" anchor="t"/>
          <a:lstStyle/>
          <a:p>
            <a:pPr marL="0" indent="0" algn="ctr">
              <a:lnSpc>
                <a:spcPct val="100000"/>
              </a:lnSpc>
              <a:buNone/>
            </a:pPr>
            <a:r>
              <a:rPr lang="en-US" sz="6400" dirty="0">
                <a:solidFill>
                  <a:srgbClr val="DFDFDF"/>
                </a:solidFill>
                <a:latin typeface="MiSans" pitchFamily="34" charset="0"/>
                <a:ea typeface="MiSans" pitchFamily="34" charset="-122"/>
                <a:cs typeface="MiSans" pitchFamily="34" charset="-120"/>
              </a:rPr>
              <a:t>03</a:t>
            </a:r>
            <a:endParaRPr lang="en-US" sz="1600" dirty="0"/>
          </a:p>
        </p:txBody>
      </p:sp>
      <p:sp>
        <p:nvSpPr>
          <p:cNvPr id="29" name="Text 18">
            <a:extLst>
              <a:ext uri="{FF2B5EF4-FFF2-40B4-BE49-F238E27FC236}">
                <a16:creationId xmlns:a16="http://schemas.microsoft.com/office/drawing/2014/main" id="{45409F6F-AA50-9B43-7707-F0D4B36D73B3}"/>
              </a:ext>
            </a:extLst>
          </p:cNvPr>
          <p:cNvSpPr/>
          <p:nvPr/>
        </p:nvSpPr>
        <p:spPr>
          <a:xfrm>
            <a:off x="16022010" y="8659085"/>
            <a:ext cx="9653206" cy="1168400"/>
          </a:xfrm>
          <a:prstGeom prst="rect">
            <a:avLst/>
          </a:prstGeom>
          <a:noFill/>
          <a:ln/>
        </p:spPr>
        <p:txBody>
          <a:bodyPr wrap="square" lIns="0" tIns="0" rIns="0" bIns="0" rtlCol="0" anchor="t"/>
          <a:lstStyle/>
          <a:p>
            <a:r>
              <a:rPr lang="en-US" altLang="zh-CN" sz="4800" dirty="0">
                <a:solidFill>
                  <a:srgbClr val="DFDFDF"/>
                </a:solidFill>
                <a:latin typeface="MiSans" pitchFamily="34" charset="0"/>
                <a:ea typeface="MiSans" pitchFamily="34" charset="-122"/>
                <a:cs typeface="MiSans" pitchFamily="34" charset="-120"/>
              </a:rPr>
              <a:t>Value Position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7" name="Shape 4"/>
          <p:cNvSpPr/>
          <p:nvPr/>
        </p:nvSpPr>
        <p:spPr>
          <a:xfrm>
            <a:off x="2688057" y="612637"/>
            <a:ext cx="18709438" cy="18707100"/>
          </a:xfrm>
          <a:prstGeom prst="ellipse">
            <a:avLst/>
          </a:prstGeom>
          <a:solidFill>
            <a:srgbClr val="000000">
              <a:alpha val="0"/>
            </a:srgbClr>
          </a:solidFill>
          <a:ln w="12700">
            <a:solidFill>
              <a:srgbClr val="ADADAD"/>
            </a:solidFill>
            <a:prstDash val="solid"/>
          </a:ln>
        </p:spPr>
        <p:txBody>
          <a:bodyPr/>
          <a:lstStyle/>
          <a:p>
            <a:endParaRPr lang="zh-CN" altLang="en-US" dirty="0"/>
          </a:p>
        </p:txBody>
      </p:sp>
      <p:pic>
        <p:nvPicPr>
          <p:cNvPr id="2" name="Image 0" descr="https://kimi-img.moonshot.cn/pub/slides/slides_tmpl/image/25-09-04-12:09:30-d2sh1um1bb2p4onbp4s0.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7064" y="3873500"/>
            <a:ext cx="5982448" cy="5981700"/>
          </a:xfrm>
          <a:prstGeom prst="rect">
            <a:avLst/>
          </a:prstGeom>
        </p:spPr>
      </p:pic>
      <p:sp>
        <p:nvSpPr>
          <p:cNvPr id="3" name="Text 0"/>
          <p:cNvSpPr/>
          <p:nvPr/>
        </p:nvSpPr>
        <p:spPr>
          <a:xfrm>
            <a:off x="9705340" y="6677025"/>
            <a:ext cx="4960620" cy="1604645"/>
          </a:xfrm>
          <a:prstGeom prst="rect">
            <a:avLst/>
          </a:prstGeom>
          <a:noFill/>
          <a:ln/>
        </p:spPr>
        <p:txBody>
          <a:bodyPr wrap="square" lIns="0" tIns="0" rIns="0" bIns="0" rtlCol="0" anchor="t"/>
          <a:lstStyle/>
          <a:p>
            <a:pPr marL="0" indent="0" algn="ctr">
              <a:lnSpc>
                <a:spcPct val="100000"/>
              </a:lnSpc>
              <a:buNone/>
            </a:pPr>
            <a:endParaRPr lang="en-US" sz="1600" dirty="0"/>
          </a:p>
        </p:txBody>
      </p:sp>
      <p:sp>
        <p:nvSpPr>
          <p:cNvPr id="4" name="Text 1"/>
          <p:cNvSpPr/>
          <p:nvPr/>
        </p:nvSpPr>
        <p:spPr>
          <a:xfrm>
            <a:off x="10252710" y="5541010"/>
            <a:ext cx="3878580" cy="1359535"/>
          </a:xfrm>
          <a:prstGeom prst="rect">
            <a:avLst/>
          </a:prstGeom>
          <a:noFill/>
          <a:ln/>
        </p:spPr>
        <p:txBody>
          <a:bodyPr wrap="square" lIns="0" tIns="0" rIns="0" bIns="0" rtlCol="0" anchor="t"/>
          <a:lstStyle/>
          <a:p>
            <a:pPr marL="0" indent="0" algn="ctr">
              <a:lnSpc>
                <a:spcPct val="100000"/>
              </a:lnSpc>
              <a:buNone/>
            </a:pPr>
            <a:r>
              <a:rPr lang="en-US" sz="6600" dirty="0">
                <a:solidFill>
                  <a:srgbClr val="DFDFDF"/>
                </a:solidFill>
                <a:latin typeface="MiSans" pitchFamily="34" charset="0"/>
                <a:ea typeface="MiSans" pitchFamily="34" charset="-122"/>
                <a:cs typeface="MiSans" pitchFamily="34" charset="-120"/>
              </a:rPr>
              <a:t>THANKS</a:t>
            </a:r>
            <a:endParaRPr lang="en-US" sz="6600" dirty="0"/>
          </a:p>
        </p:txBody>
      </p:sp>
      <p:sp>
        <p:nvSpPr>
          <p:cNvPr id="5" name="Shape 2"/>
          <p:cNvSpPr/>
          <p:nvPr/>
        </p:nvSpPr>
        <p:spPr>
          <a:xfrm>
            <a:off x="12128429" y="7442200"/>
            <a:ext cx="114314" cy="114300"/>
          </a:xfrm>
          <a:prstGeom prst="ellipse">
            <a:avLst/>
          </a:prstGeom>
          <a:solidFill>
            <a:srgbClr val="ADADAD"/>
          </a:solidFill>
          <a:ln/>
        </p:spPr>
      </p:sp>
      <p:sp>
        <p:nvSpPr>
          <p:cNvPr id="6" name="Text 3"/>
          <p:cNvSpPr/>
          <p:nvPr/>
        </p:nvSpPr>
        <p:spPr>
          <a:xfrm>
            <a:off x="12128429" y="7442200"/>
            <a:ext cx="114314" cy="1143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8" name="Text 5"/>
          <p:cNvSpPr/>
          <p:nvPr/>
        </p:nvSpPr>
        <p:spPr>
          <a:xfrm>
            <a:off x="2830867" y="-2489200"/>
            <a:ext cx="18709438" cy="18707100"/>
          </a:xfrm>
          <a:prstGeom prst="rect">
            <a:avLst/>
          </a:prstGeom>
          <a:noFill/>
          <a:ln/>
        </p:spPr>
        <p:txBody>
          <a:bodyPr wrap="square" lIns="45720" tIns="91440" rIns="91440" bIns="45720" rtlCol="0" anchor="t"/>
          <a:lstStyle/>
          <a:p>
            <a:pPr marL="0" indent="0">
              <a:lnSpc>
                <a:spcPct val="100000"/>
              </a:lnSpc>
              <a:buNone/>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497200" y="2400301"/>
            <a:ext cx="5482852" cy="168486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目录</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 name="Text 1"/>
          <p:cNvSpPr/>
          <p:nvPr/>
        </p:nvSpPr>
        <p:spPr>
          <a:xfrm>
            <a:off x="1497200" y="1244600"/>
            <a:ext cx="4318540" cy="106680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CONTENTS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Image 0" descr="https://kimi-img.moonshot.cn/pub/slides/slides_tmpl/image/25-09-04-12:09:15-d2sh1qu1bb2p4onbp2k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8973" y="6802439"/>
            <a:ext cx="4636079" cy="9525"/>
          </a:xfrm>
          <a:prstGeom prst="rect">
            <a:avLst/>
          </a:prstGeom>
        </p:spPr>
      </p:pic>
      <p:sp>
        <p:nvSpPr>
          <p:cNvPr id="5" name="Shape 2"/>
          <p:cNvSpPr/>
          <p:nvPr/>
        </p:nvSpPr>
        <p:spPr>
          <a:xfrm>
            <a:off x="2818166" y="6756400"/>
            <a:ext cx="101613" cy="101600"/>
          </a:xfrm>
          <a:prstGeom prst="ellipse">
            <a:avLst/>
          </a:prstGeom>
          <a:solidFill>
            <a:srgbClr val="ADADAD"/>
          </a:solidFill>
          <a:ln/>
        </p:spPr>
      </p:sp>
      <p:sp>
        <p:nvSpPr>
          <p:cNvPr id="6" name="Text 3"/>
          <p:cNvSpPr/>
          <p:nvPr/>
        </p:nvSpPr>
        <p:spPr>
          <a:xfrm>
            <a:off x="2818166" y="6756400"/>
            <a:ext cx="101613" cy="1016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Shape 4"/>
          <p:cNvSpPr/>
          <p:nvPr/>
        </p:nvSpPr>
        <p:spPr>
          <a:xfrm>
            <a:off x="7454246" y="6756400"/>
            <a:ext cx="101613" cy="101600"/>
          </a:xfrm>
          <a:prstGeom prst="ellipse">
            <a:avLst/>
          </a:prstGeom>
          <a:solidFill>
            <a:srgbClr val="ADADAD"/>
          </a:solidFill>
          <a:ln/>
        </p:spPr>
      </p:sp>
      <p:sp>
        <p:nvSpPr>
          <p:cNvPr id="8" name="Text 5"/>
          <p:cNvSpPr/>
          <p:nvPr/>
        </p:nvSpPr>
        <p:spPr>
          <a:xfrm>
            <a:off x="7454246" y="6756400"/>
            <a:ext cx="101613" cy="1016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Image 1" descr="https://kimi-img.moonshot.cn/pub/slides/slides_tmpl/image/25-09-04-12:09:15-d2sh1qu1bb2p4onbp2k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7389" y="6802439"/>
            <a:ext cx="4636079" cy="9525"/>
          </a:xfrm>
          <a:prstGeom prst="rect">
            <a:avLst/>
          </a:prstGeom>
        </p:spPr>
      </p:pic>
      <p:sp>
        <p:nvSpPr>
          <p:cNvPr id="10" name="Shape 6"/>
          <p:cNvSpPr/>
          <p:nvPr/>
        </p:nvSpPr>
        <p:spPr>
          <a:xfrm>
            <a:off x="8546582" y="6756400"/>
            <a:ext cx="101613" cy="101600"/>
          </a:xfrm>
          <a:prstGeom prst="ellipse">
            <a:avLst/>
          </a:prstGeom>
          <a:solidFill>
            <a:srgbClr val="ADADAD"/>
          </a:solidFill>
          <a:ln/>
        </p:spPr>
      </p:sp>
      <p:sp>
        <p:nvSpPr>
          <p:cNvPr id="11" name="Text 7"/>
          <p:cNvSpPr/>
          <p:nvPr/>
        </p:nvSpPr>
        <p:spPr>
          <a:xfrm>
            <a:off x="8546582" y="6756400"/>
            <a:ext cx="101613" cy="1016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Shape 8"/>
          <p:cNvSpPr/>
          <p:nvPr/>
        </p:nvSpPr>
        <p:spPr>
          <a:xfrm>
            <a:off x="13182662" y="6756400"/>
            <a:ext cx="101613" cy="101600"/>
          </a:xfrm>
          <a:prstGeom prst="ellipse">
            <a:avLst/>
          </a:prstGeom>
          <a:solidFill>
            <a:srgbClr val="ADADAD"/>
          </a:solidFill>
          <a:ln/>
        </p:spPr>
      </p:sp>
      <p:sp>
        <p:nvSpPr>
          <p:cNvPr id="13" name="Text 9"/>
          <p:cNvSpPr/>
          <p:nvPr/>
        </p:nvSpPr>
        <p:spPr>
          <a:xfrm>
            <a:off x="13182662" y="6756400"/>
            <a:ext cx="101613" cy="1016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4" name="Image 2" descr="https://kimi-img.moonshot.cn/pub/slides/slides_tmpl/image/25-09-04-12:09:15-d2sh1qu1bb2p4onbp2l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5459" y="4610100"/>
            <a:ext cx="4280435" cy="4279900"/>
          </a:xfrm>
          <a:prstGeom prst="rect">
            <a:avLst/>
          </a:prstGeom>
        </p:spPr>
      </p:pic>
      <p:pic>
        <p:nvPicPr>
          <p:cNvPr id="15" name="Image 3" descr="https://kimi-img.moonshot.cn/pub/slides/slides_tmpl/image/25-09-04-12:09:15-d2sh1qu1bb2p4onbp2l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22591" y="6502400"/>
            <a:ext cx="546168" cy="609600"/>
          </a:xfrm>
          <a:prstGeom prst="rect">
            <a:avLst/>
          </a:prstGeom>
        </p:spPr>
      </p:pic>
      <p:pic>
        <p:nvPicPr>
          <p:cNvPr id="16" name="Image 4" descr="https://kimi-img.moonshot.cn/pub/slides/slides_tmpl/image/25-09-04-12:09:15-d2sh1qu1bb2p4onbp2n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231814" y="3923351"/>
            <a:ext cx="1654512" cy="2884798"/>
          </a:xfrm>
          <a:prstGeom prst="rect">
            <a:avLst/>
          </a:prstGeom>
        </p:spPr>
      </p:pic>
      <p:pic>
        <p:nvPicPr>
          <p:cNvPr id="17" name="Image 5" descr="https://kimi-img.moonshot.cn/pub/slides/slides_tmpl/image/25-09-04-12:09:15-d2sh1qu1bb2p4onbp2mg.sv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232190" y="5370686"/>
            <a:ext cx="1590254" cy="1437928"/>
          </a:xfrm>
          <a:prstGeom prst="rect">
            <a:avLst/>
          </a:prstGeom>
        </p:spPr>
      </p:pic>
      <p:pic>
        <p:nvPicPr>
          <p:cNvPr id="18" name="Image 6" descr="https://kimi-img.moonshot.cn/pub/slides/slides_tmpl/image/25-09-04-12:09:15-d2sh1qu1bb2p4onbp2ng.sv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33256" y="6640210"/>
            <a:ext cx="1473809" cy="168883"/>
          </a:xfrm>
          <a:prstGeom prst="rect">
            <a:avLst/>
          </a:prstGeom>
        </p:spPr>
      </p:pic>
      <p:pic>
        <p:nvPicPr>
          <p:cNvPr id="19" name="Image 7" descr="https://kimi-img.moonshot.cn/pub/slides/slides_tmpl/image/25-09-04-12:09:16-d2sh1r61bb2p4onbp2p0.sv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232329" y="6805676"/>
            <a:ext cx="1501067" cy="1120651"/>
          </a:xfrm>
          <a:prstGeom prst="rect">
            <a:avLst/>
          </a:prstGeom>
        </p:spPr>
      </p:pic>
      <p:pic>
        <p:nvPicPr>
          <p:cNvPr id="20" name="Image 8" descr="https://kimi-img.moonshot.cn/pub/slides/slides_tmpl/image/25-09-04-12:09:16-d2sh1r61bb2p4onbp2o0.sv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231876" y="6806152"/>
            <a:ext cx="1603585" cy="2440490"/>
          </a:xfrm>
          <a:prstGeom prst="rect">
            <a:avLst/>
          </a:prstGeom>
        </p:spPr>
      </p:pic>
      <p:pic>
        <p:nvPicPr>
          <p:cNvPr id="21" name="Image 9" descr="https://kimi-img.moonshot.cn/pub/slides/slides_tmpl/image/25-09-04-12:09:16-d2sh1r61bb2p4onbp2og.sv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231709" y="6806469"/>
            <a:ext cx="1629320" cy="3900363"/>
          </a:xfrm>
          <a:prstGeom prst="rect">
            <a:avLst/>
          </a:prstGeom>
        </p:spPr>
      </p:pic>
      <p:sp>
        <p:nvSpPr>
          <p:cNvPr id="22" name="Shape 10"/>
          <p:cNvSpPr/>
          <p:nvPr/>
        </p:nvSpPr>
        <p:spPr>
          <a:xfrm>
            <a:off x="14706852" y="3187700"/>
            <a:ext cx="825603" cy="825500"/>
          </a:xfrm>
          <a:prstGeom prst="ellipse">
            <a:avLst/>
          </a:prstGeom>
          <a:solidFill>
            <a:srgbClr val="000000">
              <a:alpha val="0"/>
            </a:srgbClr>
          </a:solidFill>
          <a:ln w="12700">
            <a:solidFill>
              <a:srgbClr val="ADADAD"/>
            </a:solidFill>
            <a:prstDash val="solid"/>
          </a:ln>
        </p:spPr>
      </p:sp>
      <p:sp>
        <p:nvSpPr>
          <p:cNvPr id="23" name="Text 11"/>
          <p:cNvSpPr/>
          <p:nvPr/>
        </p:nvSpPr>
        <p:spPr>
          <a:xfrm>
            <a:off x="14706852" y="31877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Shape 12"/>
          <p:cNvSpPr/>
          <p:nvPr/>
        </p:nvSpPr>
        <p:spPr>
          <a:xfrm>
            <a:off x="14706852" y="4673600"/>
            <a:ext cx="825603" cy="825500"/>
          </a:xfrm>
          <a:prstGeom prst="ellipse">
            <a:avLst/>
          </a:prstGeom>
          <a:solidFill>
            <a:srgbClr val="000000">
              <a:alpha val="0"/>
            </a:srgbClr>
          </a:solidFill>
          <a:ln w="12700">
            <a:solidFill>
              <a:srgbClr val="ADADAD"/>
            </a:solidFill>
            <a:prstDash val="solid"/>
          </a:ln>
        </p:spPr>
      </p:sp>
      <p:sp>
        <p:nvSpPr>
          <p:cNvPr id="25" name="Text 13"/>
          <p:cNvSpPr/>
          <p:nvPr/>
        </p:nvSpPr>
        <p:spPr>
          <a:xfrm>
            <a:off x="14706852" y="46736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Shape 14"/>
          <p:cNvSpPr/>
          <p:nvPr/>
        </p:nvSpPr>
        <p:spPr>
          <a:xfrm>
            <a:off x="14706852" y="6159500"/>
            <a:ext cx="825603" cy="825500"/>
          </a:xfrm>
          <a:prstGeom prst="ellipse">
            <a:avLst/>
          </a:prstGeom>
          <a:solidFill>
            <a:srgbClr val="000000">
              <a:alpha val="0"/>
            </a:srgbClr>
          </a:solidFill>
          <a:ln w="12700">
            <a:solidFill>
              <a:srgbClr val="ADADAD"/>
            </a:solidFill>
            <a:prstDash val="solid"/>
          </a:ln>
        </p:spPr>
      </p:sp>
      <p:sp>
        <p:nvSpPr>
          <p:cNvPr id="27" name="Text 15"/>
          <p:cNvSpPr/>
          <p:nvPr/>
        </p:nvSpPr>
        <p:spPr>
          <a:xfrm>
            <a:off x="14706852" y="61595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Shape 16"/>
          <p:cNvSpPr/>
          <p:nvPr/>
        </p:nvSpPr>
        <p:spPr>
          <a:xfrm>
            <a:off x="14706852" y="7645400"/>
            <a:ext cx="825603" cy="825500"/>
          </a:xfrm>
          <a:prstGeom prst="ellipse">
            <a:avLst/>
          </a:prstGeom>
          <a:solidFill>
            <a:srgbClr val="000000">
              <a:alpha val="0"/>
            </a:srgbClr>
          </a:solidFill>
          <a:ln w="12700">
            <a:solidFill>
              <a:srgbClr val="ADADAD"/>
            </a:solidFill>
            <a:prstDash val="solid"/>
          </a:ln>
        </p:spPr>
      </p:sp>
      <p:sp>
        <p:nvSpPr>
          <p:cNvPr id="29" name="Text 17"/>
          <p:cNvSpPr/>
          <p:nvPr/>
        </p:nvSpPr>
        <p:spPr>
          <a:xfrm>
            <a:off x="14706852" y="76454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Shape 18"/>
          <p:cNvSpPr/>
          <p:nvPr/>
        </p:nvSpPr>
        <p:spPr>
          <a:xfrm>
            <a:off x="14706852" y="9131300"/>
            <a:ext cx="825603" cy="825500"/>
          </a:xfrm>
          <a:prstGeom prst="ellipse">
            <a:avLst/>
          </a:prstGeom>
          <a:solidFill>
            <a:srgbClr val="000000">
              <a:alpha val="0"/>
            </a:srgbClr>
          </a:solidFill>
          <a:ln w="12700">
            <a:solidFill>
              <a:srgbClr val="ADADAD"/>
            </a:solidFill>
            <a:prstDash val="solid"/>
          </a:ln>
        </p:spPr>
      </p:sp>
      <p:sp>
        <p:nvSpPr>
          <p:cNvPr id="31" name="Text 19"/>
          <p:cNvSpPr/>
          <p:nvPr/>
        </p:nvSpPr>
        <p:spPr>
          <a:xfrm>
            <a:off x="14706852" y="91313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Shape 20"/>
          <p:cNvSpPr/>
          <p:nvPr/>
        </p:nvSpPr>
        <p:spPr>
          <a:xfrm>
            <a:off x="14706852" y="10617200"/>
            <a:ext cx="825603" cy="825500"/>
          </a:xfrm>
          <a:prstGeom prst="ellipse">
            <a:avLst/>
          </a:prstGeom>
          <a:solidFill>
            <a:srgbClr val="000000">
              <a:alpha val="0"/>
            </a:srgbClr>
          </a:solidFill>
          <a:ln w="12700">
            <a:solidFill>
              <a:srgbClr val="ADADAD"/>
            </a:solidFill>
            <a:prstDash val="solid"/>
          </a:ln>
        </p:spPr>
      </p:sp>
      <p:sp>
        <p:nvSpPr>
          <p:cNvPr id="33" name="Text 21"/>
          <p:cNvSpPr/>
          <p:nvPr/>
        </p:nvSpPr>
        <p:spPr>
          <a:xfrm>
            <a:off x="14706852" y="10617200"/>
            <a:ext cx="825603" cy="825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2"/>
          <p:cNvSpPr/>
          <p:nvPr/>
        </p:nvSpPr>
        <p:spPr>
          <a:xfrm>
            <a:off x="14783061" y="33020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1</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Text 23"/>
          <p:cNvSpPr/>
          <p:nvPr/>
        </p:nvSpPr>
        <p:spPr>
          <a:xfrm>
            <a:off x="16307251" y="3302000"/>
            <a:ext cx="6846156" cy="1117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MiSans" pitchFamily="34" charset="0"/>
                <a:ea typeface="MiSans" pitchFamily="34" charset="-122"/>
                <a:cs typeface="MiSans" pitchFamily="34" charset="-120"/>
              </a:rPr>
              <a:t>Introduction</a:t>
            </a: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6" name="Text 24"/>
          <p:cNvSpPr/>
          <p:nvPr/>
        </p:nvSpPr>
        <p:spPr>
          <a:xfrm>
            <a:off x="14783061" y="47879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2</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Text 25"/>
          <p:cNvSpPr/>
          <p:nvPr/>
        </p:nvSpPr>
        <p:spPr>
          <a:xfrm>
            <a:off x="16307251" y="4787900"/>
            <a:ext cx="6846156" cy="1117600"/>
          </a:xfrm>
          <a:prstGeom prst="rect">
            <a:avLst/>
          </a:prstGeom>
          <a:noFill/>
          <a:ln/>
        </p:spPr>
        <p:txBody>
          <a:bodyPr wrap="square" lIns="0" tIns="0" rIns="0" bIns="0" rtlCol="0" anchor="t"/>
          <a:lstStyle/>
          <a:p>
            <a:r>
              <a:rPr lang="en-US" altLang="zh-CN" sz="3600" dirty="0">
                <a:solidFill>
                  <a:srgbClr val="DFDFDF"/>
                </a:solidFill>
                <a:latin typeface="MiSans" pitchFamily="34" charset="0"/>
                <a:ea typeface="MiSans" pitchFamily="34" charset="-122"/>
                <a:cs typeface="MiSans" pitchFamily="34" charset="-120"/>
              </a:rPr>
              <a:t>Related Work and Key Challenge</a:t>
            </a:r>
            <a:endParaRPr lang="en-US" altLang="zh-CN" sz="1100" dirty="0"/>
          </a:p>
        </p:txBody>
      </p:sp>
      <p:sp>
        <p:nvSpPr>
          <p:cNvPr id="38" name="Text 26"/>
          <p:cNvSpPr/>
          <p:nvPr/>
        </p:nvSpPr>
        <p:spPr>
          <a:xfrm>
            <a:off x="14783061" y="62738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3</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Text 27"/>
          <p:cNvSpPr/>
          <p:nvPr/>
        </p:nvSpPr>
        <p:spPr>
          <a:xfrm>
            <a:off x="16307251" y="6273800"/>
            <a:ext cx="6846156" cy="1117600"/>
          </a:xfrm>
          <a:prstGeom prst="rect">
            <a:avLst/>
          </a:prstGeom>
          <a:noFill/>
          <a:ln/>
        </p:spPr>
        <p:txBody>
          <a:bodyPr wrap="square" lIns="0" tIns="0" rIns="0" bIns="0" rtlCol="0" anchor="t"/>
          <a:lstStyle/>
          <a:p>
            <a:r>
              <a:rPr lang="en-US" altLang="zh-CN" sz="3600" dirty="0">
                <a:solidFill>
                  <a:srgbClr val="DFDFDF"/>
                </a:solidFill>
                <a:latin typeface="MiSans" pitchFamily="34" charset="0"/>
                <a:ea typeface="MiSans" pitchFamily="34" charset="-122"/>
                <a:cs typeface="MiSans" pitchFamily="34" charset="-120"/>
              </a:rPr>
              <a:t>Technical Feasibility</a:t>
            </a:r>
            <a:endParaRPr lang="en-US" altLang="zh-CN" sz="1100" dirty="0"/>
          </a:p>
        </p:txBody>
      </p:sp>
      <p:sp>
        <p:nvSpPr>
          <p:cNvPr id="40" name="Text 28"/>
          <p:cNvSpPr/>
          <p:nvPr/>
        </p:nvSpPr>
        <p:spPr>
          <a:xfrm>
            <a:off x="14783061" y="77597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4</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Text 29"/>
          <p:cNvSpPr/>
          <p:nvPr/>
        </p:nvSpPr>
        <p:spPr>
          <a:xfrm>
            <a:off x="16307251" y="7759700"/>
            <a:ext cx="6846156" cy="1117600"/>
          </a:xfrm>
          <a:prstGeom prst="rect">
            <a:avLst/>
          </a:prstGeom>
          <a:noFill/>
          <a:ln/>
        </p:spPr>
        <p:txBody>
          <a:bodyPr wrap="square" lIns="0" tIns="0" rIns="0" bIns="0" rtlCol="0" anchor="t"/>
          <a:lstStyle/>
          <a:p>
            <a:pPr lvl="0"/>
            <a:r>
              <a:rPr lang="en-US" altLang="zh-CN" sz="3600" dirty="0">
                <a:solidFill>
                  <a:srgbClr val="DFDFDF"/>
                </a:solidFill>
                <a:latin typeface="MiSans" pitchFamily="34" charset="0"/>
                <a:ea typeface="MiSans" pitchFamily="34" charset="-122"/>
                <a:cs typeface="MiSans" pitchFamily="34" charset="-120"/>
              </a:rPr>
              <a:t>Practical Feasibility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Text 30"/>
          <p:cNvSpPr/>
          <p:nvPr/>
        </p:nvSpPr>
        <p:spPr>
          <a:xfrm>
            <a:off x="14783061" y="92456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5</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Text 31"/>
          <p:cNvSpPr/>
          <p:nvPr/>
        </p:nvSpPr>
        <p:spPr>
          <a:xfrm>
            <a:off x="16307251" y="9245600"/>
            <a:ext cx="6846156" cy="1117600"/>
          </a:xfrm>
          <a:prstGeom prst="rect">
            <a:avLst/>
          </a:prstGeom>
          <a:noFill/>
          <a:ln/>
        </p:spPr>
        <p:txBody>
          <a:bodyPr wrap="square" lIns="0" tIns="0" rIns="0" bIns="0" rtlCol="0" anchor="t"/>
          <a:lstStyle/>
          <a:p>
            <a:r>
              <a:rPr lang="en-US" altLang="zh-CN" sz="3600" dirty="0">
                <a:solidFill>
                  <a:srgbClr val="DFDFDF"/>
                </a:solidFill>
                <a:latin typeface="MiSans" pitchFamily="34" charset="0"/>
                <a:ea typeface="MiSans" pitchFamily="34" charset="-122"/>
                <a:cs typeface="MiSans" pitchFamily="34" charset="-120"/>
              </a:rPr>
              <a:t>Value Position</a:t>
            </a:r>
            <a:endParaRPr lang="en-US" altLang="zh-CN" sz="1100" dirty="0"/>
          </a:p>
        </p:txBody>
      </p:sp>
      <p:sp>
        <p:nvSpPr>
          <p:cNvPr id="44" name="Text 32"/>
          <p:cNvSpPr/>
          <p:nvPr/>
        </p:nvSpPr>
        <p:spPr>
          <a:xfrm>
            <a:off x="14783061" y="10731500"/>
            <a:ext cx="673184" cy="7620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ADADAD"/>
                </a:solidFill>
                <a:effectLst/>
                <a:uLnTx/>
                <a:uFillTx/>
                <a:latin typeface="MiSans" pitchFamily="34" charset="0"/>
                <a:ea typeface="MiSans" pitchFamily="34" charset="-122"/>
                <a:cs typeface="MiSans" pitchFamily="34" charset="-120"/>
              </a:rPr>
              <a:t>6</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Text 33"/>
          <p:cNvSpPr/>
          <p:nvPr/>
        </p:nvSpPr>
        <p:spPr>
          <a:xfrm>
            <a:off x="16307251" y="10731500"/>
            <a:ext cx="6846156" cy="1117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MiSans" pitchFamily="34" charset="0"/>
                <a:ea typeface="MiSans" pitchFamily="34" charset="-122"/>
                <a:cs typeface="MiSans" pitchFamily="34" charset="-120"/>
              </a:rPr>
              <a:t>Future Plan</a:t>
            </a: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m0.jpg"/>
          <p:cNvPicPr>
            <a:picLocks noChangeAspect="1"/>
          </p:cNvPicPr>
          <p:nvPr/>
        </p:nvPicPr>
        <p:blipFill>
          <a:blip r:embed="rId4"/>
          <a:stretch>
            <a:fillRect/>
          </a:stretch>
        </p:blipFill>
        <p:spPr>
          <a:xfrm>
            <a:off x="-1587" y="0"/>
            <a:ext cx="24387048" cy="13716000"/>
          </a:xfrm>
          <a:prstGeom prst="rect">
            <a:avLst/>
          </a:prstGeom>
        </p:spPr>
      </p:pic>
      <p:pic>
        <p:nvPicPr>
          <p:cNvPr id="3" name="Image 1" descr="https://kimi-img.moonshot.cn/pub/slides/slides_tmpl/image/25-09-04-12:09:16-d2sh1r61bb2p4onbp2qg.png"/>
          <p:cNvPicPr>
            <a:picLocks noChangeAspect="1"/>
          </p:cNvPicPr>
          <p:nvPr/>
        </p:nvPicPr>
        <p:blipFill>
          <a:blip r:embed="rId5"/>
          <a:stretch>
            <a:fillRect/>
          </a:stretch>
        </p:blipFill>
        <p:spPr>
          <a:xfrm>
            <a:off x="11074198" y="4182745"/>
            <a:ext cx="2235479" cy="2235200"/>
          </a:xfrm>
          <a:prstGeom prst="rect">
            <a:avLst/>
          </a:prstGeom>
        </p:spPr>
      </p:pic>
      <p:sp>
        <p:nvSpPr>
          <p:cNvPr id="4" name="Text 0"/>
          <p:cNvSpPr/>
          <p:nvPr/>
        </p:nvSpPr>
        <p:spPr>
          <a:xfrm>
            <a:off x="6556666" y="8736966"/>
            <a:ext cx="11257840" cy="1236133"/>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MiSans" pitchFamily="34" charset="0"/>
                <a:ea typeface="MiSans" pitchFamily="34" charset="-122"/>
                <a:cs typeface="MiSans" pitchFamily="34" charset="-120"/>
              </a:rPr>
              <a:t>Key Challenges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1"/>
          <p:cNvSpPr/>
          <p:nvPr/>
        </p:nvSpPr>
        <p:spPr>
          <a:xfrm>
            <a:off x="6624193" y="7133590"/>
            <a:ext cx="11190099" cy="1168400"/>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MiSans" pitchFamily="34" charset="0"/>
                <a:ea typeface="MiSans" pitchFamily="34" charset="-122"/>
                <a:cs typeface="MiSans" pitchFamily="34" charset="-120"/>
              </a:rPr>
              <a:t>R</a:t>
            </a:r>
            <a:r>
              <a:rPr kumimoji="0" lang="en-US" altLang="zh-CN" sz="6000" b="0" i="0" u="none" strike="noStrike" kern="1200" cap="none" spc="0" normalizeH="0" baseline="0" noProof="0" dirty="0">
                <a:ln>
                  <a:noFill/>
                </a:ln>
                <a:solidFill>
                  <a:srgbClr val="FFFFFF"/>
                </a:solidFill>
                <a:effectLst/>
                <a:uLnTx/>
                <a:uFillTx/>
                <a:latin typeface="MiSans" pitchFamily="34" charset="0"/>
                <a:ea typeface="MiSans" pitchFamily="34" charset="-122"/>
                <a:cs typeface="MiSans" pitchFamily="34" charset="-120"/>
              </a:rPr>
              <a:t>elated Work &amp;</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2" descr="https://kimi-img.moonshot.cn/pub/slides/slides_tmpl/image/25-09-04-12:09:16-d2sh1r61bb2p4onbp2q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185" y="10608945"/>
            <a:ext cx="5633154" cy="25400"/>
          </a:xfrm>
          <a:prstGeom prst="rect">
            <a:avLst/>
          </a:prstGeom>
        </p:spPr>
      </p:pic>
      <p:pic>
        <p:nvPicPr>
          <p:cNvPr id="7" name="Image 3" descr="https://kimi-img.moonshot.cn/pub/slides/slides_tmpl/image/25-09-04-12:09:16-d2sh1r61bb2p4onbp2r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9236" y="0"/>
            <a:ext cx="25403" cy="4356100"/>
          </a:xfrm>
          <a:prstGeom prst="rect">
            <a:avLst/>
          </a:prstGeom>
        </p:spPr>
      </p:pic>
      <p:sp>
        <p:nvSpPr>
          <p:cNvPr id="8" name="Text 2"/>
          <p:cNvSpPr/>
          <p:nvPr/>
        </p:nvSpPr>
        <p:spPr>
          <a:xfrm>
            <a:off x="11091132" y="4182745"/>
            <a:ext cx="2231246" cy="2235199"/>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02</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Image 4" descr="https://kimi-img.moonshot.cn/pub/slides/slides_tmpl/image/25-09-04-12:09:16-d2sh1r61bb2p4onbp2r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4928" y="2011045"/>
            <a:ext cx="6566721" cy="6565900"/>
          </a:xfrm>
          <a:prstGeom prst="rect">
            <a:avLst/>
          </a:prstGeom>
        </p:spPr>
      </p:pic>
      <p:sp>
        <p:nvSpPr>
          <p:cNvPr id="10" name="Shape 3"/>
          <p:cNvSpPr/>
          <p:nvPr/>
        </p:nvSpPr>
        <p:spPr>
          <a:xfrm>
            <a:off x="11086899" y="4182745"/>
            <a:ext cx="2222778" cy="2222500"/>
          </a:xfrm>
          <a:prstGeom prst="ellipse">
            <a:avLst/>
          </a:prstGeom>
          <a:solidFill>
            <a:srgbClr val="000000">
              <a:alpha val="0"/>
            </a:srgbClr>
          </a:solidFill>
          <a:ln w="127000">
            <a:solidFill>
              <a:srgbClr val="2C617B">
                <a:alpha val="60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endParaRPr>
          </a:p>
        </p:txBody>
      </p:sp>
      <p:sp>
        <p:nvSpPr>
          <p:cNvPr id="11" name="Text 4"/>
          <p:cNvSpPr/>
          <p:nvPr/>
        </p:nvSpPr>
        <p:spPr>
          <a:xfrm>
            <a:off x="11086899" y="4182745"/>
            <a:ext cx="2222778" cy="22225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Text 6"/>
          <p:cNvSpPr/>
          <p:nvPr/>
        </p:nvSpPr>
        <p:spPr>
          <a:xfrm>
            <a:off x="963734" y="-5765800"/>
            <a:ext cx="22469108" cy="224663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Shape 5"/>
          <p:cNvSpPr/>
          <p:nvPr/>
        </p:nvSpPr>
        <p:spPr>
          <a:xfrm>
            <a:off x="963734" y="-5765800"/>
            <a:ext cx="22469108" cy="22466300"/>
          </a:xfrm>
          <a:prstGeom prst="ellipse">
            <a:avLst/>
          </a:prstGeom>
          <a:solidFill>
            <a:srgbClr val="000000">
              <a:alpha val="0"/>
            </a:srgbClr>
          </a:solidFill>
          <a:ln w="12700">
            <a:solidFill>
              <a:srgbClr val="171824"/>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38330" y="1384301"/>
            <a:ext cx="11016510" cy="12361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Related Work</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Text 1"/>
          <p:cNvSpPr/>
          <p:nvPr/>
        </p:nvSpPr>
        <p:spPr>
          <a:xfrm>
            <a:off x="2106878" y="2857500"/>
            <a:ext cx="6007851" cy="12065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7" name="图片 16">
            <a:extLst>
              <a:ext uri="{FF2B5EF4-FFF2-40B4-BE49-F238E27FC236}">
                <a16:creationId xmlns:a16="http://schemas.microsoft.com/office/drawing/2014/main" id="{2F8EB1DC-8FCF-24A4-ACC6-FB28820F2AAF}"/>
              </a:ext>
            </a:extLst>
          </p:cNvPr>
          <p:cNvPicPr>
            <a:picLocks noChangeAspect="1"/>
          </p:cNvPicPr>
          <p:nvPr/>
        </p:nvPicPr>
        <p:blipFill>
          <a:blip r:embed="rId4"/>
          <a:stretch>
            <a:fillRect/>
          </a:stretch>
        </p:blipFill>
        <p:spPr>
          <a:xfrm>
            <a:off x="1866738" y="3150786"/>
            <a:ext cx="6963512" cy="7458118"/>
          </a:xfrm>
          <a:prstGeom prst="rect">
            <a:avLst/>
          </a:prstGeom>
        </p:spPr>
      </p:pic>
      <p:pic>
        <p:nvPicPr>
          <p:cNvPr id="5" name="图片 4">
            <a:extLst>
              <a:ext uri="{FF2B5EF4-FFF2-40B4-BE49-F238E27FC236}">
                <a16:creationId xmlns:a16="http://schemas.microsoft.com/office/drawing/2014/main" id="{044B6142-923E-7DD7-DA4A-676AACD74541}"/>
              </a:ext>
            </a:extLst>
          </p:cNvPr>
          <p:cNvPicPr>
            <a:picLocks noChangeAspect="1"/>
          </p:cNvPicPr>
          <p:nvPr/>
        </p:nvPicPr>
        <p:blipFill>
          <a:blip r:embed="rId5"/>
          <a:stretch>
            <a:fillRect/>
          </a:stretch>
        </p:blipFill>
        <p:spPr>
          <a:xfrm>
            <a:off x="12793793" y="3150786"/>
            <a:ext cx="8038193" cy="7458118"/>
          </a:xfrm>
          <a:prstGeom prst="rect">
            <a:avLst/>
          </a:prstGeom>
        </p:spPr>
      </p:pic>
      <p:sp>
        <p:nvSpPr>
          <p:cNvPr id="7" name="文本框 6">
            <a:extLst>
              <a:ext uri="{FF2B5EF4-FFF2-40B4-BE49-F238E27FC236}">
                <a16:creationId xmlns:a16="http://schemas.microsoft.com/office/drawing/2014/main" id="{8E0B78C6-A46B-FD6B-4608-4E6151AA272F}"/>
              </a:ext>
            </a:extLst>
          </p:cNvPr>
          <p:cNvSpPr txBox="1"/>
          <p:nvPr/>
        </p:nvSpPr>
        <p:spPr>
          <a:xfrm>
            <a:off x="1460138" y="11098363"/>
            <a:ext cx="777671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Chat bots can play a positive role in intervention for moderate anxiety and depression</a:t>
            </a:r>
            <a:endParaRPr kumimoji="0" lang="zh-CN" altLang="en-US" sz="2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23D34A79-CFB6-823C-FC37-754E72031958}"/>
              </a:ext>
            </a:extLst>
          </p:cNvPr>
          <p:cNvSpPr txBox="1"/>
          <p:nvPr/>
        </p:nvSpPr>
        <p:spPr>
          <a:xfrm>
            <a:off x="13944599" y="11098362"/>
            <a:ext cx="653451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Siri can identify 128 emotional states through voiceprint analysis</a:t>
            </a:r>
            <a:endParaRPr kumimoji="0" lang="zh-CN" altLang="en-US" sz="2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k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6353" y="3086100"/>
            <a:ext cx="10046956" cy="10071100"/>
          </a:xfrm>
          <a:prstGeom prst="rect">
            <a:avLst/>
          </a:prstGeom>
        </p:spPr>
      </p:pic>
      <p:pic>
        <p:nvPicPr>
          <p:cNvPr id="3" name="Image 1" descr="https://kimi-img.moonshot.cn/pub/slides/slides_tmpl/image/25-09-04-12:09:24-d2sh1t61bb2p4onbp3l0.sv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2623791" y="3086100"/>
            <a:ext cx="10046956" cy="10071100"/>
          </a:xfrm>
          <a:prstGeom prst="rect">
            <a:avLst/>
          </a:prstGeom>
        </p:spPr>
      </p:pic>
      <p:sp>
        <p:nvSpPr>
          <p:cNvPr id="5" name="Text 1"/>
          <p:cNvSpPr/>
          <p:nvPr/>
        </p:nvSpPr>
        <p:spPr>
          <a:xfrm rot="21000000">
            <a:off x="5317765" y="6115685"/>
            <a:ext cx="4188045" cy="169264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3"/>
          <p:cNvSpPr/>
          <p:nvPr/>
        </p:nvSpPr>
        <p:spPr>
          <a:xfrm>
            <a:off x="8427914" y="7251700"/>
            <a:ext cx="393749" cy="3937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Image 3" descr="https://kimi-img.moonshot.cn/pub/slides/slides_tmpl/image/25-09-04-12:09:24-d2sh1t61bb2p4onbp3m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4480" y="4552950"/>
            <a:ext cx="419152" cy="12700"/>
          </a:xfrm>
          <a:prstGeom prst="rect">
            <a:avLst/>
          </a:prstGeom>
        </p:spPr>
      </p:pic>
      <p:pic>
        <p:nvPicPr>
          <p:cNvPr id="10" name="Image 4" descr="https://kimi-img.moonshot.cn/pub/slides/slides_tmpl/image/25-09-04-12:09:24-d2sh1t61bb2p4onbp3n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4056" y="4343400"/>
            <a:ext cx="12702" cy="419100"/>
          </a:xfrm>
          <a:prstGeom prst="rect">
            <a:avLst/>
          </a:prstGeom>
        </p:spPr>
      </p:pic>
      <p:sp>
        <p:nvSpPr>
          <p:cNvPr id="11" name="Text 4"/>
          <p:cNvSpPr/>
          <p:nvPr/>
        </p:nvSpPr>
        <p:spPr>
          <a:xfrm>
            <a:off x="1649619" y="1244601"/>
            <a:ext cx="11829412" cy="133773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Key Challenges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Image 5" descr="https://kimi-img.moonshot.cn/pub/slides/slides_tmpl/image/25-09-04-12:09:24-d2sh1t61bb2p4onbp3m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578410" y="4552950"/>
            <a:ext cx="419152" cy="12700"/>
          </a:xfrm>
          <a:prstGeom prst="rect">
            <a:avLst/>
          </a:prstGeom>
        </p:spPr>
      </p:pic>
      <p:pic>
        <p:nvPicPr>
          <p:cNvPr id="13" name="Image 6" descr="https://kimi-img.moonshot.cn/pub/slides/slides_tmpl/image/25-09-04-12:09:24-d2sh1t61bb2p4onbp3n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87986" y="4343400"/>
            <a:ext cx="12702" cy="419100"/>
          </a:xfrm>
          <a:prstGeom prst="rect">
            <a:avLst/>
          </a:prstGeom>
        </p:spPr>
      </p:pic>
      <p:pic>
        <p:nvPicPr>
          <p:cNvPr id="14" name="Image 7" descr="https://kimi-img.moonshot.cn/pub/slides/slides_tmpl/image/25-09-04-12:09:24-d2sh1t61bb2p4onbp3n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62722" y="8620125"/>
            <a:ext cx="7354219" cy="6350"/>
          </a:xfrm>
          <a:prstGeom prst="rect">
            <a:avLst/>
          </a:prstGeom>
        </p:spPr>
      </p:pic>
      <p:pic>
        <p:nvPicPr>
          <p:cNvPr id="15" name="Image 8" descr="https://kimi-img.moonshot.cn/pub/slides/slides_tmpl/image/25-09-04-12:09:24-d2sh1t61bb2p4onbp3n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906652" y="8620125"/>
            <a:ext cx="7354219" cy="6350"/>
          </a:xfrm>
          <a:prstGeom prst="rect">
            <a:avLst/>
          </a:prstGeom>
        </p:spPr>
      </p:pic>
      <p:sp>
        <p:nvSpPr>
          <p:cNvPr id="17" name="Text 6"/>
          <p:cNvSpPr/>
          <p:nvPr/>
        </p:nvSpPr>
        <p:spPr>
          <a:xfrm rot="1260000">
            <a:off x="16017518" y="6489702"/>
            <a:ext cx="4077210" cy="977900"/>
          </a:xfrm>
          <a:prstGeom prst="rect">
            <a:avLst/>
          </a:prstGeom>
          <a:noFill/>
          <a:ln/>
        </p:spPr>
        <p:txBody>
          <a:bodyPr wrap="square" lIns="45720" tIns="9144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Text 7"/>
          <p:cNvSpPr/>
          <p:nvPr/>
        </p:nvSpPr>
        <p:spPr>
          <a:xfrm>
            <a:off x="3262721" y="4279900"/>
            <a:ext cx="4318540"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Long-term Memory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Text 8"/>
          <p:cNvSpPr/>
          <p:nvPr/>
        </p:nvSpPr>
        <p:spPr>
          <a:xfrm>
            <a:off x="3262721" y="5273295"/>
            <a:ext cx="7383856" cy="6249839"/>
          </a:xfrm>
          <a:prstGeom prst="rect">
            <a:avLst/>
          </a:prstGeom>
          <a:noFill/>
          <a:ln/>
        </p:spPr>
        <p:txBody>
          <a:bodyPr wrap="square" lIns="0" tIns="0" rIns="0" bIns="0" rtlCol="0" anchor="t"/>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How to automatically identify and reserve the users' personality and habits as well as meaningful mental events from the consultation. </a:t>
            </a:r>
            <a:endParaRPr kumimoji="0" lang="zh-CN"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the same time, selectively expired information forgetting to avoid information redundancy and contradictions is also a difficult task.</a:t>
            </a:r>
            <a:endParaRPr kumimoji="0" lang="zh-CN"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Different users have significant differences in their expression methods. A general architecture can not adapt to individual needs accurately. Therefore the assistant need to build user profiles.</a:t>
            </a:r>
            <a:endParaRPr kumimoji="0" lang="zh-CN"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2" name="Text 9"/>
          <p:cNvSpPr/>
          <p:nvPr/>
        </p:nvSpPr>
        <p:spPr>
          <a:xfrm>
            <a:off x="13906651" y="4279900"/>
            <a:ext cx="4318540" cy="13716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FDFDF"/>
                </a:solidFill>
                <a:effectLst/>
                <a:uLnTx/>
                <a:uFillTx/>
                <a:latin typeface="MiSans" pitchFamily="34" charset="0"/>
                <a:ea typeface="MiSans" pitchFamily="34" charset="-122"/>
                <a:cs typeface="MiSans" pitchFamily="34" charset="-120"/>
              </a:rPr>
              <a:t>Speech Recognition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Text 10"/>
          <p:cNvSpPr/>
          <p:nvPr/>
        </p:nvSpPr>
        <p:spPr>
          <a:xfrm>
            <a:off x="13906651" y="5273295"/>
            <a:ext cx="7383856" cy="6249839"/>
          </a:xfrm>
          <a:prstGeom prst="rect">
            <a:avLst/>
          </a:prstGeom>
          <a:noFill/>
          <a:ln/>
        </p:spPr>
        <p:txBody>
          <a:bodyPr wrap="square" lIns="0" tIns="0" rIns="0" bIns="0" rtlCol="0" anchor="t"/>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Mental consultation contains a lot of pauses, repeats, interjections and some incomplete sentences. This requires a high level of comprehension ability of the model.</a:t>
            </a:r>
            <a:endParaRPr kumimoji="0" lang="zh-CN"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Delay in speech transcription will disrupt the flow of conversation.</a:t>
            </a:r>
            <a:endParaRPr kumimoji="0" lang="zh-CN" altLang="zh-CN" sz="2800" b="0" i="0" u="none" strike="noStrike" kern="1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m0.jpg"/>
          <p:cNvPicPr>
            <a:picLocks noChangeAspect="1"/>
          </p:cNvPicPr>
          <p:nvPr/>
        </p:nvPicPr>
        <p:blipFill>
          <a:blip r:embed="rId4"/>
          <a:stretch>
            <a:fillRect/>
          </a:stretch>
        </p:blipFill>
        <p:spPr>
          <a:xfrm>
            <a:off x="-1587" y="0"/>
            <a:ext cx="24387048" cy="13716000"/>
          </a:xfrm>
          <a:prstGeom prst="rect">
            <a:avLst/>
          </a:prstGeom>
        </p:spPr>
      </p:pic>
      <p:pic>
        <p:nvPicPr>
          <p:cNvPr id="3" name="Image 1" descr="https://kimi-img.moonshot.cn/pub/slides/slides_tmpl/image/25-09-04-12:09:16-d2sh1r61bb2p4onbp2qg.png"/>
          <p:cNvPicPr>
            <a:picLocks noChangeAspect="1"/>
          </p:cNvPicPr>
          <p:nvPr/>
        </p:nvPicPr>
        <p:blipFill>
          <a:blip r:embed="rId5"/>
          <a:stretch>
            <a:fillRect/>
          </a:stretch>
        </p:blipFill>
        <p:spPr>
          <a:xfrm>
            <a:off x="11074198" y="4182745"/>
            <a:ext cx="2235479" cy="2235200"/>
          </a:xfrm>
          <a:prstGeom prst="rect">
            <a:avLst/>
          </a:prstGeom>
        </p:spPr>
      </p:pic>
      <p:sp>
        <p:nvSpPr>
          <p:cNvPr id="4" name="Text 0"/>
          <p:cNvSpPr/>
          <p:nvPr/>
        </p:nvSpPr>
        <p:spPr>
          <a:xfrm>
            <a:off x="6556666" y="8736966"/>
            <a:ext cx="11257840" cy="1236133"/>
          </a:xfrm>
          <a:prstGeom prst="rect">
            <a:avLst/>
          </a:prstGeom>
          <a:noFill/>
          <a:ln/>
        </p:spPr>
        <p:txBody>
          <a:bodyPr wrap="square" lIns="0" tIns="0" rIns="0" bIns="0" rtlCol="0" anchor="t"/>
          <a:lstStyle/>
          <a:p>
            <a:pPr marL="0" indent="0" algn="ctr">
              <a:lnSpc>
                <a:spcPct val="100000"/>
              </a:lnSpc>
              <a:buNone/>
            </a:pPr>
            <a:r>
              <a:rPr lang="en-US" sz="6400" dirty="0">
                <a:solidFill>
                  <a:srgbClr val="FFFFFF"/>
                </a:solidFill>
                <a:latin typeface="MiSans" pitchFamily="34" charset="0"/>
                <a:ea typeface="MiSans" pitchFamily="34" charset="-122"/>
                <a:cs typeface="MiSans" pitchFamily="34" charset="-120"/>
              </a:rPr>
              <a:t>Technical Feasibility</a:t>
            </a:r>
            <a:endParaRPr lang="en-US" sz="1600" dirty="0"/>
          </a:p>
        </p:txBody>
      </p:sp>
      <p:sp>
        <p:nvSpPr>
          <p:cNvPr id="5" name="Text 1"/>
          <p:cNvSpPr/>
          <p:nvPr/>
        </p:nvSpPr>
        <p:spPr>
          <a:xfrm>
            <a:off x="6624193" y="7133590"/>
            <a:ext cx="11190099" cy="1168400"/>
          </a:xfrm>
          <a:prstGeom prst="rect">
            <a:avLst/>
          </a:prstGeom>
          <a:noFill/>
          <a:ln/>
        </p:spPr>
        <p:txBody>
          <a:bodyPr wrap="square" lIns="0" tIns="0" rIns="0" bIns="0" rtlCol="0" anchor="t"/>
          <a:lstStyle/>
          <a:p>
            <a:pPr marL="0" indent="0" algn="ctr">
              <a:lnSpc>
                <a:spcPct val="100000"/>
              </a:lnSpc>
              <a:buNone/>
            </a:pPr>
            <a:r>
              <a:rPr lang="en-US" sz="6000" dirty="0">
                <a:solidFill>
                  <a:srgbClr val="FFFFFF"/>
                </a:solidFill>
                <a:latin typeface="MiSans" pitchFamily="34" charset="0"/>
                <a:ea typeface="MiSans" pitchFamily="34" charset="-122"/>
                <a:cs typeface="MiSans" pitchFamily="34" charset="-120"/>
              </a:rPr>
              <a:t>SECTIONS</a:t>
            </a:r>
            <a:endParaRPr lang="en-US" sz="1600" dirty="0"/>
          </a:p>
        </p:txBody>
      </p:sp>
      <p:pic>
        <p:nvPicPr>
          <p:cNvPr id="6" name="Image 2" descr="https://kimi-img.moonshot.cn/pub/slides/slides_tmpl/image/25-09-04-12:09:16-d2sh1r61bb2p4onbp2q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185" y="10608945"/>
            <a:ext cx="5633154" cy="25400"/>
          </a:xfrm>
          <a:prstGeom prst="rect">
            <a:avLst/>
          </a:prstGeom>
        </p:spPr>
      </p:pic>
      <p:pic>
        <p:nvPicPr>
          <p:cNvPr id="7" name="Image 3" descr="https://kimi-img.moonshot.cn/pub/slides/slides_tmpl/image/25-09-04-12:09:16-d2sh1r61bb2p4onbp2r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9236" y="0"/>
            <a:ext cx="25403" cy="4356100"/>
          </a:xfrm>
          <a:prstGeom prst="rect">
            <a:avLst/>
          </a:prstGeom>
        </p:spPr>
      </p:pic>
      <p:sp>
        <p:nvSpPr>
          <p:cNvPr id="8" name="Text 2"/>
          <p:cNvSpPr/>
          <p:nvPr/>
        </p:nvSpPr>
        <p:spPr>
          <a:xfrm>
            <a:off x="11091132" y="4182745"/>
            <a:ext cx="2231246" cy="2235199"/>
          </a:xfrm>
          <a:prstGeom prst="rect">
            <a:avLst/>
          </a:prstGeom>
          <a:noFill/>
          <a:ln/>
        </p:spPr>
        <p:txBody>
          <a:bodyPr wrap="square" lIns="0" tIns="0" rIns="0" bIns="0" rtlCol="0" anchor="ctr"/>
          <a:lstStyle/>
          <a:p>
            <a:pPr marL="0" indent="0" algn="ctr">
              <a:lnSpc>
                <a:spcPct val="100000"/>
              </a:lnSpc>
              <a:buNone/>
            </a:pPr>
            <a:r>
              <a:rPr lang="en-US" sz="6400" dirty="0">
                <a:solidFill>
                  <a:srgbClr val="DFDFDF"/>
                </a:solidFill>
                <a:latin typeface="MiSans" pitchFamily="34" charset="0"/>
                <a:ea typeface="MiSans" pitchFamily="34" charset="-122"/>
                <a:cs typeface="MiSans" pitchFamily="34" charset="-120"/>
              </a:rPr>
              <a:t>01</a:t>
            </a:r>
            <a:endParaRPr lang="en-US" sz="1600" dirty="0"/>
          </a:p>
        </p:txBody>
      </p:sp>
      <p:pic>
        <p:nvPicPr>
          <p:cNvPr id="9" name="Image 4" descr="https://kimi-img.moonshot.cn/pub/slides/slides_tmpl/image/25-09-04-12:09:16-d2sh1r61bb2p4onbp2r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4928" y="2011045"/>
            <a:ext cx="6566721" cy="6565900"/>
          </a:xfrm>
          <a:prstGeom prst="rect">
            <a:avLst/>
          </a:prstGeom>
        </p:spPr>
      </p:pic>
      <p:sp>
        <p:nvSpPr>
          <p:cNvPr id="10" name="Shape 3"/>
          <p:cNvSpPr/>
          <p:nvPr/>
        </p:nvSpPr>
        <p:spPr>
          <a:xfrm>
            <a:off x="11086899" y="4182745"/>
            <a:ext cx="2222778" cy="2222500"/>
          </a:xfrm>
          <a:prstGeom prst="ellipse">
            <a:avLst/>
          </a:prstGeom>
          <a:solidFill>
            <a:srgbClr val="000000">
              <a:alpha val="0"/>
            </a:srgbClr>
          </a:solidFill>
          <a:ln w="127000">
            <a:solidFill>
              <a:srgbClr val="2C617B">
                <a:alpha val="60000"/>
              </a:srgbClr>
            </a:solidFill>
            <a:prstDash val="solid"/>
          </a:ln>
        </p:spPr>
      </p:sp>
      <p:sp>
        <p:nvSpPr>
          <p:cNvPr id="11" name="Text 4"/>
          <p:cNvSpPr/>
          <p:nvPr/>
        </p:nvSpPr>
        <p:spPr>
          <a:xfrm>
            <a:off x="11086899" y="4182745"/>
            <a:ext cx="2222778" cy="22225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2" name="Shape 5"/>
          <p:cNvSpPr/>
          <p:nvPr/>
        </p:nvSpPr>
        <p:spPr>
          <a:xfrm>
            <a:off x="963734" y="-5765800"/>
            <a:ext cx="22469108" cy="22466300"/>
          </a:xfrm>
          <a:prstGeom prst="ellipse">
            <a:avLst/>
          </a:prstGeom>
          <a:solidFill>
            <a:srgbClr val="000000">
              <a:alpha val="0"/>
            </a:srgbClr>
          </a:solidFill>
          <a:ln w="12700">
            <a:solidFill>
              <a:srgbClr val="171824"/>
            </a:solidFill>
            <a:prstDash val="solid"/>
          </a:ln>
        </p:spPr>
      </p:sp>
      <p:sp>
        <p:nvSpPr>
          <p:cNvPr id="13" name="Text 6"/>
          <p:cNvSpPr/>
          <p:nvPr/>
        </p:nvSpPr>
        <p:spPr>
          <a:xfrm>
            <a:off x="963734" y="-5765800"/>
            <a:ext cx="22469108" cy="22466300"/>
          </a:xfrm>
          <a:prstGeom prst="rect">
            <a:avLst/>
          </a:prstGeom>
          <a:noFill/>
          <a:ln/>
        </p:spPr>
        <p:txBody>
          <a:bodyPr wrap="square" lIns="45720" tIns="91440" rIns="91440" bIns="45720" rtlCol="0" anchor="t"/>
          <a:lstStyle/>
          <a:p>
            <a:pPr marL="0" indent="0">
              <a:lnSpc>
                <a:spcPct val="100000"/>
              </a:lnSpc>
              <a:buNone/>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7-d2sh1tu1bb2p4onbp4d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5870" y="2971800"/>
            <a:ext cx="6706438" cy="10744200"/>
          </a:xfrm>
          <a:prstGeom prst="rect">
            <a:avLst/>
          </a:prstGeom>
        </p:spPr>
      </p:pic>
      <p:pic>
        <p:nvPicPr>
          <p:cNvPr id="3" name="Image 1" descr="https://kimi-img.moonshot.cn/pub/slides/slides_tmpl/image/25-09-04-12:09:27-d2sh1tu1bb2p4onbp4eg.sv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673597" y="2971800"/>
            <a:ext cx="6706438" cy="10744200"/>
          </a:xfrm>
          <a:prstGeom prst="rect">
            <a:avLst/>
          </a:prstGeom>
        </p:spPr>
      </p:pic>
      <p:pic>
        <p:nvPicPr>
          <p:cNvPr id="4" name="Image 2" descr="https://kimi-img.moonshot.cn/pub/slides/slides_tmpl/image/25-09-04-12:09:27-d2sh1tu1bb2p4onbp4e0.sv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16091324" y="2971800"/>
            <a:ext cx="6706438" cy="10744200"/>
          </a:xfrm>
          <a:prstGeom prst="rect">
            <a:avLst/>
          </a:prstGeom>
        </p:spPr>
      </p:pic>
      <p:sp>
        <p:nvSpPr>
          <p:cNvPr id="5" name="Text 0"/>
          <p:cNvSpPr/>
          <p:nvPr/>
        </p:nvSpPr>
        <p:spPr>
          <a:xfrm>
            <a:off x="-1587" y="787400"/>
            <a:ext cx="24387048" cy="13716000"/>
          </a:xfrm>
          <a:prstGeom prst="rect">
            <a:avLst/>
          </a:prstGeom>
          <a:noFill/>
          <a:ln/>
        </p:spPr>
        <p:txBody>
          <a:bodyPr wrap="square" lIns="91440" tIns="45720" rIns="91440" bIns="45720" rtlCol="0" anchor="t"/>
          <a:lstStyle/>
          <a:p>
            <a:pPr marL="0" indent="0">
              <a:lnSpc>
                <a:spcPct val="100000"/>
              </a:lnSpc>
              <a:buNone/>
            </a:pPr>
            <a:endParaRPr lang="en-US" sz="1600" dirty="0"/>
          </a:p>
        </p:txBody>
      </p:sp>
      <p:sp>
        <p:nvSpPr>
          <p:cNvPr id="6" name="Text 1"/>
          <p:cNvSpPr/>
          <p:nvPr/>
        </p:nvSpPr>
        <p:spPr>
          <a:xfrm>
            <a:off x="1789337" y="1193801"/>
            <a:ext cx="11016510" cy="1236133"/>
          </a:xfrm>
          <a:prstGeom prst="rect">
            <a:avLst/>
          </a:prstGeom>
          <a:noFill/>
          <a:ln/>
        </p:spPr>
        <p:txBody>
          <a:bodyPr wrap="square" lIns="0" tIns="0" rIns="0" bIns="0" rtlCol="0" anchor="t"/>
          <a:lstStyle/>
          <a:p>
            <a:pPr marL="0" indent="0" algn="l">
              <a:lnSpc>
                <a:spcPct val="100000"/>
              </a:lnSpc>
              <a:buNone/>
            </a:pPr>
            <a:r>
              <a:rPr lang="en-US" sz="6400" dirty="0">
                <a:solidFill>
                  <a:srgbClr val="DFDFDF"/>
                </a:solidFill>
                <a:latin typeface="MiSans" pitchFamily="34" charset="0"/>
                <a:ea typeface="MiSans" pitchFamily="34" charset="-122"/>
                <a:cs typeface="MiSans" pitchFamily="34" charset="-120"/>
              </a:rPr>
              <a:t>Technology Stack Selection</a:t>
            </a:r>
            <a:endParaRPr lang="en-US" sz="1600" dirty="0"/>
          </a:p>
        </p:txBody>
      </p:sp>
      <p:pic>
        <p:nvPicPr>
          <p:cNvPr id="7" name="Image 3" descr="https://kimi-img.moonshot.cn/pub/slides/slides_tmpl/image/25-09-04-12:09:27-d2sh1tu1bb2p4onbp4fg.png"/>
          <p:cNvPicPr>
            <a:picLocks noChangeAspect="1"/>
          </p:cNvPicPr>
          <p:nvPr/>
        </p:nvPicPr>
        <p:blipFill>
          <a:blip r:embed="rId8"/>
          <a:stretch>
            <a:fillRect/>
          </a:stretch>
        </p:blipFill>
        <p:spPr>
          <a:xfrm>
            <a:off x="2462521" y="4076700"/>
            <a:ext cx="4572572" cy="2235200"/>
          </a:xfrm>
          <a:prstGeom prst="rect">
            <a:avLst/>
          </a:prstGeom>
        </p:spPr>
      </p:pic>
      <p:pic>
        <p:nvPicPr>
          <p:cNvPr id="8" name="Image 4" descr="https://kimi-img.moonshot.cn/pub/slides/slides_tmpl/image/25-09-04-12:09:27-d2sh1tu1bb2p4onbp4f0.jpg"/>
          <p:cNvPicPr>
            <a:picLocks noChangeAspect="1"/>
          </p:cNvPicPr>
          <p:nvPr/>
        </p:nvPicPr>
        <p:blipFill>
          <a:blip r:embed="rId9"/>
          <a:stretch>
            <a:fillRect/>
          </a:stretch>
        </p:blipFill>
        <p:spPr>
          <a:xfrm>
            <a:off x="9892950" y="4076700"/>
            <a:ext cx="4572572" cy="2235200"/>
          </a:xfrm>
          <a:prstGeom prst="rect">
            <a:avLst/>
          </a:prstGeom>
        </p:spPr>
      </p:pic>
      <p:pic>
        <p:nvPicPr>
          <p:cNvPr id="9" name="Image 5" descr="https://kimi-img.moonshot.cn/pub/slides/slides_tmpl/image/25-09-04-12:09:27-d2sh1tu1bb2p4onbp4fg.png"/>
          <p:cNvPicPr>
            <a:picLocks noChangeAspect="1"/>
          </p:cNvPicPr>
          <p:nvPr/>
        </p:nvPicPr>
        <p:blipFill>
          <a:blip r:embed="rId8"/>
          <a:stretch>
            <a:fillRect/>
          </a:stretch>
        </p:blipFill>
        <p:spPr>
          <a:xfrm>
            <a:off x="17254846" y="4203700"/>
            <a:ext cx="4572572" cy="2235200"/>
          </a:xfrm>
          <a:prstGeom prst="rect">
            <a:avLst/>
          </a:prstGeom>
        </p:spPr>
      </p:pic>
      <p:sp>
        <p:nvSpPr>
          <p:cNvPr id="10" name="Text 2"/>
          <p:cNvSpPr/>
          <p:nvPr/>
        </p:nvSpPr>
        <p:spPr>
          <a:xfrm>
            <a:off x="2462522" y="6667500"/>
            <a:ext cx="4724991" cy="13716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Python as Core Language</a:t>
            </a:r>
            <a:endParaRPr lang="en-US" sz="1600" dirty="0"/>
          </a:p>
        </p:txBody>
      </p:sp>
      <p:sp>
        <p:nvSpPr>
          <p:cNvPr id="11" name="Text 3"/>
          <p:cNvSpPr/>
          <p:nvPr/>
        </p:nvSpPr>
        <p:spPr>
          <a:xfrm>
            <a:off x="2348207" y="8204201"/>
            <a:ext cx="4932450" cy="4309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Python is chosen for its extensive use in AI and NLP, offering a rich ecosystem of libraries and community support, which ensures robust development capabilities.</a:t>
            </a:r>
            <a:endParaRPr lang="en-US" sz="1600" dirty="0"/>
          </a:p>
        </p:txBody>
      </p:sp>
      <p:sp>
        <p:nvSpPr>
          <p:cNvPr id="12" name="Text 4"/>
          <p:cNvSpPr/>
          <p:nvPr/>
        </p:nvSpPr>
        <p:spPr>
          <a:xfrm>
            <a:off x="9892951" y="6667500"/>
            <a:ext cx="4724991" cy="13716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Cost-Effective AI with OpenRouter</a:t>
            </a:r>
            <a:endParaRPr lang="en-US" sz="1600" dirty="0"/>
          </a:p>
        </p:txBody>
      </p:sp>
      <p:sp>
        <p:nvSpPr>
          <p:cNvPr id="13" name="Text 5"/>
          <p:cNvSpPr/>
          <p:nvPr/>
        </p:nvSpPr>
        <p:spPr>
          <a:xfrm>
            <a:off x="9778635" y="8204201"/>
            <a:ext cx="4932450" cy="4309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OpenRouter’s free-tier models provide capable LLM services without API fees, significantly reducing costs while maintaining high performance.</a:t>
            </a:r>
            <a:endParaRPr lang="en-US" sz="1600" dirty="0"/>
          </a:p>
        </p:txBody>
      </p:sp>
      <p:sp>
        <p:nvSpPr>
          <p:cNvPr id="14" name="Text 6"/>
          <p:cNvSpPr/>
          <p:nvPr/>
        </p:nvSpPr>
        <p:spPr>
          <a:xfrm>
            <a:off x="17323379" y="6667500"/>
            <a:ext cx="4724991" cy="1371600"/>
          </a:xfrm>
          <a:prstGeom prst="rect">
            <a:avLst/>
          </a:prstGeom>
          <a:noFill/>
          <a:ln/>
        </p:spPr>
        <p:txBody>
          <a:bodyPr wrap="square" lIns="0" tIns="0" rIns="0" bIns="0" rtlCol="0" anchor="t"/>
          <a:lstStyle/>
          <a:p>
            <a:pPr marL="0" indent="0" algn="l">
              <a:lnSpc>
                <a:spcPct val="100000"/>
              </a:lnSpc>
              <a:buNone/>
            </a:pPr>
            <a:r>
              <a:rPr lang="en-US" sz="3600" dirty="0">
                <a:solidFill>
                  <a:srgbClr val="DFDFDF"/>
                </a:solidFill>
                <a:latin typeface="MiSans" pitchFamily="34" charset="0"/>
                <a:ea typeface="MiSans" pitchFamily="34" charset="-122"/>
                <a:cs typeface="MiSans" pitchFamily="34" charset="-120"/>
              </a:rPr>
              <a:t>Local Vector Databases for Privacy</a:t>
            </a:r>
            <a:endParaRPr lang="en-US" sz="1600" dirty="0"/>
          </a:p>
        </p:txBody>
      </p:sp>
      <p:sp>
        <p:nvSpPr>
          <p:cNvPr id="15" name="Text 7"/>
          <p:cNvSpPr/>
          <p:nvPr/>
        </p:nvSpPr>
        <p:spPr>
          <a:xfrm>
            <a:off x="17209064" y="8204201"/>
            <a:ext cx="4932450" cy="4309533"/>
          </a:xfrm>
          <a:prstGeom prst="rect">
            <a:avLst/>
          </a:prstGeom>
          <a:noFill/>
          <a:ln/>
        </p:spPr>
        <p:txBody>
          <a:bodyPr wrap="square" lIns="0" tIns="0" rIns="0" bIns="0" rtlCol="0" anchor="t"/>
          <a:lstStyle/>
          <a:p>
            <a:pPr marL="0" indent="0">
              <a:lnSpc>
                <a:spcPct val="100000"/>
              </a:lnSpc>
              <a:buNone/>
            </a:pPr>
            <a:r>
              <a:rPr lang="en-US" sz="2800" dirty="0">
                <a:solidFill>
                  <a:srgbClr val="ADADAD"/>
                </a:solidFill>
                <a:latin typeface="MiSans" pitchFamily="34" charset="0"/>
                <a:ea typeface="MiSans" pitchFamily="34" charset="-122"/>
                <a:cs typeface="MiSans" pitchFamily="34" charset="-120"/>
              </a:rPr>
              <a:t>Local vector databases like ChromaDB or FAISS offer efficient similarity search while ensuring that sensitive conversational data remains private and secure.</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4-12:09:24-d2sh1t61bb2p4onbp3h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383" y="188844"/>
            <a:ext cx="17261457" cy="13716000"/>
          </a:xfrm>
          <a:prstGeom prst="rect">
            <a:avLst/>
          </a:prstGeom>
        </p:spPr>
      </p:pic>
      <p:pic>
        <p:nvPicPr>
          <p:cNvPr id="3" name="Image 1" descr="https://kimi-img.moonshot.cn/pub/slides/slides_tmpl/image/25-09-04-12:09:24-d2sh1t61bb2p4onbp3h0.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 y="0"/>
            <a:ext cx="9589699" cy="13716000"/>
          </a:xfrm>
          <a:prstGeom prst="rect">
            <a:avLst/>
          </a:prstGeom>
        </p:spPr>
      </p:pic>
      <p:sp>
        <p:nvSpPr>
          <p:cNvPr id="4" name="Text 0"/>
          <p:cNvSpPr/>
          <p:nvPr/>
        </p:nvSpPr>
        <p:spPr>
          <a:xfrm>
            <a:off x="15985479" y="1244601"/>
            <a:ext cx="6812285" cy="2417233"/>
          </a:xfrm>
          <a:prstGeom prst="rect">
            <a:avLst/>
          </a:prstGeom>
          <a:noFill/>
          <a:ln/>
        </p:spPr>
        <p:txBody>
          <a:bodyPr wrap="square" lIns="0" tIns="0" rIns="0" bIns="0" rtlCol="0" anchor="t"/>
          <a:lstStyle/>
          <a:p>
            <a:pPr marL="0" indent="0" algn="r">
              <a:lnSpc>
                <a:spcPct val="100000"/>
              </a:lnSpc>
              <a:buNone/>
            </a:pPr>
            <a:r>
              <a:rPr lang="en-US" sz="6400" dirty="0">
                <a:solidFill>
                  <a:srgbClr val="DFDFDF"/>
                </a:solidFill>
                <a:latin typeface="MiSans" pitchFamily="34" charset="0"/>
                <a:ea typeface="MiSans" pitchFamily="34" charset="-122"/>
                <a:cs typeface="MiSans" pitchFamily="34" charset="-120"/>
              </a:rPr>
              <a:t>Five-Layer Memory Architecture Design</a:t>
            </a:r>
            <a:endParaRPr lang="en-US" sz="1600" dirty="0"/>
          </a:p>
        </p:txBody>
      </p:sp>
      <p:sp>
        <p:nvSpPr>
          <p:cNvPr id="5" name="Shape 1"/>
          <p:cNvSpPr/>
          <p:nvPr/>
        </p:nvSpPr>
        <p:spPr>
          <a:xfrm>
            <a:off x="2297401" y="4267200"/>
            <a:ext cx="1028829" cy="1028700"/>
          </a:xfrm>
          <a:prstGeom prst="ellipse">
            <a:avLst/>
          </a:prstGeom>
          <a:solidFill>
            <a:srgbClr val="000000">
              <a:alpha val="0"/>
            </a:srgbClr>
          </a:solidFill>
          <a:ln w="12700">
            <a:solidFill>
              <a:srgbClr val="ADADAD"/>
            </a:solidFill>
            <a:prstDash val="solid"/>
          </a:ln>
        </p:spPr>
      </p:sp>
      <p:sp>
        <p:nvSpPr>
          <p:cNvPr id="6" name="Text 2"/>
          <p:cNvSpPr/>
          <p:nvPr/>
        </p:nvSpPr>
        <p:spPr>
          <a:xfrm>
            <a:off x="2297401" y="4267200"/>
            <a:ext cx="1028829"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7" name="Shape 3"/>
          <p:cNvSpPr/>
          <p:nvPr/>
        </p:nvSpPr>
        <p:spPr>
          <a:xfrm>
            <a:off x="2437118" y="4267200"/>
            <a:ext cx="749394" cy="1028700"/>
          </a:xfrm>
          <a:prstGeom prst="ellipse">
            <a:avLst/>
          </a:prstGeom>
          <a:solidFill>
            <a:srgbClr val="000000">
              <a:alpha val="0"/>
            </a:srgbClr>
          </a:solidFill>
          <a:ln w="12700">
            <a:solidFill>
              <a:srgbClr val="ADADAD"/>
            </a:solidFill>
            <a:prstDash val="solid"/>
          </a:ln>
        </p:spPr>
      </p:sp>
      <p:sp>
        <p:nvSpPr>
          <p:cNvPr id="8" name="Text 4"/>
          <p:cNvSpPr/>
          <p:nvPr/>
        </p:nvSpPr>
        <p:spPr>
          <a:xfrm>
            <a:off x="2437118" y="4267200"/>
            <a:ext cx="749394"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9" name="Shape 5"/>
          <p:cNvSpPr/>
          <p:nvPr/>
        </p:nvSpPr>
        <p:spPr>
          <a:xfrm>
            <a:off x="2640344" y="4267200"/>
            <a:ext cx="342943" cy="1028700"/>
          </a:xfrm>
          <a:prstGeom prst="ellipse">
            <a:avLst/>
          </a:prstGeom>
          <a:solidFill>
            <a:srgbClr val="000000">
              <a:alpha val="0"/>
            </a:srgbClr>
          </a:solidFill>
          <a:ln w="12700">
            <a:solidFill>
              <a:srgbClr val="ADADAD"/>
            </a:solidFill>
            <a:prstDash val="solid"/>
          </a:ln>
        </p:spPr>
      </p:sp>
      <p:sp>
        <p:nvSpPr>
          <p:cNvPr id="10" name="Text 6"/>
          <p:cNvSpPr/>
          <p:nvPr/>
        </p:nvSpPr>
        <p:spPr>
          <a:xfrm>
            <a:off x="2640344" y="4267200"/>
            <a:ext cx="342943"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1" name="Shape 7"/>
          <p:cNvSpPr/>
          <p:nvPr/>
        </p:nvSpPr>
        <p:spPr>
          <a:xfrm rot="5400000">
            <a:off x="10807465" y="4000500"/>
            <a:ext cx="342943" cy="1028700"/>
          </a:xfrm>
          <a:prstGeom prst="ellipse">
            <a:avLst/>
          </a:prstGeom>
          <a:solidFill>
            <a:srgbClr val="000000">
              <a:alpha val="0"/>
            </a:srgbClr>
          </a:solidFill>
          <a:ln w="12700">
            <a:solidFill>
              <a:srgbClr val="ADADAD"/>
            </a:solidFill>
            <a:prstDash val="solid"/>
          </a:ln>
        </p:spPr>
      </p:sp>
      <p:sp>
        <p:nvSpPr>
          <p:cNvPr id="12" name="Text 8"/>
          <p:cNvSpPr/>
          <p:nvPr/>
        </p:nvSpPr>
        <p:spPr>
          <a:xfrm rot="5400000">
            <a:off x="10807465" y="4000500"/>
            <a:ext cx="342943"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3" name="Shape 9"/>
          <p:cNvSpPr/>
          <p:nvPr/>
        </p:nvSpPr>
        <p:spPr>
          <a:xfrm rot="5400000">
            <a:off x="10807465" y="4229100"/>
            <a:ext cx="342943" cy="1028700"/>
          </a:xfrm>
          <a:prstGeom prst="ellipse">
            <a:avLst/>
          </a:prstGeom>
          <a:solidFill>
            <a:srgbClr val="000000">
              <a:alpha val="0"/>
            </a:srgbClr>
          </a:solidFill>
          <a:ln w="12700">
            <a:solidFill>
              <a:srgbClr val="ADADAD"/>
            </a:solidFill>
            <a:prstDash val="solid"/>
          </a:ln>
        </p:spPr>
      </p:sp>
      <p:sp>
        <p:nvSpPr>
          <p:cNvPr id="14" name="Text 10"/>
          <p:cNvSpPr/>
          <p:nvPr/>
        </p:nvSpPr>
        <p:spPr>
          <a:xfrm rot="5400000">
            <a:off x="10807465" y="4229100"/>
            <a:ext cx="342943"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5" name="Shape 11"/>
          <p:cNvSpPr/>
          <p:nvPr/>
        </p:nvSpPr>
        <p:spPr>
          <a:xfrm rot="5400000">
            <a:off x="10807465" y="4457700"/>
            <a:ext cx="342943" cy="1028700"/>
          </a:xfrm>
          <a:prstGeom prst="ellipse">
            <a:avLst/>
          </a:prstGeom>
          <a:solidFill>
            <a:srgbClr val="000000">
              <a:alpha val="0"/>
            </a:srgbClr>
          </a:solidFill>
          <a:ln w="12700">
            <a:solidFill>
              <a:srgbClr val="ADADAD"/>
            </a:solidFill>
            <a:prstDash val="solid"/>
          </a:ln>
        </p:spPr>
      </p:sp>
      <p:sp>
        <p:nvSpPr>
          <p:cNvPr id="16" name="Text 12"/>
          <p:cNvSpPr/>
          <p:nvPr/>
        </p:nvSpPr>
        <p:spPr>
          <a:xfrm rot="5400000">
            <a:off x="10807465" y="4457700"/>
            <a:ext cx="342943" cy="1028700"/>
          </a:xfrm>
          <a:prstGeom prst="rect">
            <a:avLst/>
          </a:prstGeom>
          <a:noFill/>
          <a:ln/>
        </p:spPr>
        <p:txBody>
          <a:bodyPr wrap="square" lIns="45720" tIns="91440" rIns="91440" bIns="45720" rtlCol="0" anchor="t"/>
          <a:lstStyle/>
          <a:p>
            <a:pPr marL="0" indent="0">
              <a:lnSpc>
                <a:spcPct val="100000"/>
              </a:lnSpc>
              <a:buNone/>
            </a:pPr>
            <a:endParaRPr lang="en-US" sz="1600" dirty="0"/>
          </a:p>
        </p:txBody>
      </p:sp>
      <p:pic>
        <p:nvPicPr>
          <p:cNvPr id="17" name="Image 2" descr="https://kimi-img.moonshot.cn/pub/slides/slides_tmpl/image/25-09-04-12:09:24-d2sh1t61bb2p4onbp3i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15103" y="12282822"/>
            <a:ext cx="965321" cy="25400"/>
          </a:xfrm>
          <a:prstGeom prst="rect">
            <a:avLst/>
          </a:prstGeom>
        </p:spPr>
      </p:pic>
      <p:pic>
        <p:nvPicPr>
          <p:cNvPr id="18" name="Image 3" descr="https://kimi-img.moonshot.cn/pub/slides/slides_tmpl/image/25-09-04-12:09:24-d2sh1t61bb2p4onbp3i0.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866121" y="12290425"/>
            <a:ext cx="6414302" cy="6350"/>
          </a:xfrm>
          <a:prstGeom prst="rect">
            <a:avLst/>
          </a:prstGeom>
        </p:spPr>
      </p:pic>
      <p:pic>
        <p:nvPicPr>
          <p:cNvPr id="19" name="Image 4" descr="https://kimi-img.moonshot.cn/pub/slides/slides_tmpl/image/25-09-04-12:09:24-d2sh1t61bb2p4onbp3k0.sv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799686" y="11798300"/>
            <a:ext cx="25403" cy="965200"/>
          </a:xfrm>
          <a:prstGeom prst="rect">
            <a:avLst/>
          </a:prstGeom>
        </p:spPr>
      </p:pic>
      <p:pic>
        <p:nvPicPr>
          <p:cNvPr id="20" name="Image 5" descr="https://kimi-img.moonshot.cn/pub/slides/slides_tmpl/image/25-09-04-12:09:24-d2sh1t61bb2p4onbp3jg.sv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807290" y="4737100"/>
            <a:ext cx="6351" cy="8026400"/>
          </a:xfrm>
          <a:prstGeom prst="rect">
            <a:avLst/>
          </a:prstGeom>
        </p:spPr>
      </p:pic>
      <p:sp>
        <p:nvSpPr>
          <p:cNvPr id="21" name="Text 13"/>
          <p:cNvSpPr/>
          <p:nvPr/>
        </p:nvSpPr>
        <p:spPr>
          <a:xfrm>
            <a:off x="3389737" y="4203700"/>
            <a:ext cx="4318540" cy="1371600"/>
          </a:xfrm>
          <a:prstGeom prst="rect">
            <a:avLst/>
          </a:prstGeom>
          <a:noFill/>
          <a:ln/>
        </p:spPr>
        <p:txBody>
          <a:bodyPr wrap="square" lIns="0" tIns="0" rIns="0" bIns="0" rtlCol="0" anchor="t"/>
          <a:lstStyle/>
          <a:p>
            <a:pPr marL="0" indent="0" algn="r">
              <a:lnSpc>
                <a:spcPct val="100000"/>
              </a:lnSpc>
              <a:buNone/>
            </a:pPr>
            <a:r>
              <a:rPr lang="en-US" sz="3600" dirty="0">
                <a:solidFill>
                  <a:srgbClr val="DFDFDF"/>
                </a:solidFill>
                <a:latin typeface="MiSans" pitchFamily="34" charset="0"/>
                <a:ea typeface="MiSans" pitchFamily="34" charset="-122"/>
                <a:cs typeface="MiSans" pitchFamily="34" charset="-120"/>
              </a:rPr>
              <a:t>Human-Like Memory Layers</a:t>
            </a:r>
            <a:endParaRPr lang="en-US" sz="1600" dirty="0"/>
          </a:p>
        </p:txBody>
      </p:sp>
      <p:sp>
        <p:nvSpPr>
          <p:cNvPr id="22" name="Text 14"/>
          <p:cNvSpPr/>
          <p:nvPr/>
        </p:nvSpPr>
        <p:spPr>
          <a:xfrm>
            <a:off x="2297400" y="6019801"/>
            <a:ext cx="5529424" cy="5131903"/>
          </a:xfrm>
          <a:prstGeom prst="rect">
            <a:avLst/>
          </a:prstGeom>
          <a:noFill/>
          <a:ln/>
        </p:spPr>
        <p:txBody>
          <a:bodyPr wrap="square" lIns="0" tIns="0" rIns="0" bIns="0" rtlCol="0" anchor="t"/>
          <a:lstStyle/>
          <a:p>
            <a:pPr>
              <a:lnSpc>
                <a:spcPct val="150000"/>
              </a:lnSpc>
            </a:pPr>
            <a:r>
              <a:rPr lang="en-US" sz="2800" dirty="0">
                <a:solidFill>
                  <a:srgbClr val="ADADAD"/>
                </a:solidFill>
                <a:latin typeface="MiSans" pitchFamily="34" charset="0"/>
                <a:ea typeface="MiSans" pitchFamily="34" charset="-122"/>
                <a:cs typeface="MiSans" pitchFamily="34" charset="-120"/>
              </a:rPr>
              <a:t>The project‘s designed multi-layer memory architecture includes five levels</a:t>
            </a:r>
            <a:r>
              <a:rPr lang="zh-CN" altLang="en-US" sz="2800" dirty="0">
                <a:solidFill>
                  <a:srgbClr val="ADADAD"/>
                </a:solidFill>
                <a:latin typeface="MiSans" pitchFamily="34" charset="0"/>
                <a:ea typeface="MiSans" pitchFamily="34" charset="-122"/>
                <a:cs typeface="MiSans" pitchFamily="34" charset="-120"/>
              </a:rPr>
              <a:t>。</a:t>
            </a:r>
            <a:r>
              <a:rPr lang="en-US" altLang="zh-CN" sz="2800" dirty="0">
                <a:solidFill>
                  <a:srgbClr val="ADADAD"/>
                </a:solidFill>
                <a:latin typeface="MiSans" pitchFamily="34" charset="0"/>
                <a:ea typeface="MiSans" pitchFamily="34" charset="-122"/>
                <a:cs typeface="MiSans" pitchFamily="34" charset="-120"/>
              </a:rPr>
              <a:t> This layered design ensures both the efficiency of memory retrieval and the completeness of information storage.</a:t>
            </a:r>
            <a:endParaRPr lang="en-US" sz="2800" dirty="0">
              <a:solidFill>
                <a:srgbClr val="ADADAD"/>
              </a:solidFill>
              <a:latin typeface="MiSans" pitchFamily="34" charset="0"/>
              <a:ea typeface="MiSans" pitchFamily="34" charset="-122"/>
              <a:cs typeface="MiSans" pitchFamily="34" charset="-120"/>
            </a:endParaRPr>
          </a:p>
        </p:txBody>
      </p:sp>
      <p:sp>
        <p:nvSpPr>
          <p:cNvPr id="23" name="Text 15"/>
          <p:cNvSpPr/>
          <p:nvPr/>
        </p:nvSpPr>
        <p:spPr>
          <a:xfrm>
            <a:off x="11556858" y="4203700"/>
            <a:ext cx="4318540" cy="1371600"/>
          </a:xfrm>
          <a:prstGeom prst="rect">
            <a:avLst/>
          </a:prstGeom>
          <a:noFill/>
          <a:ln/>
        </p:spPr>
        <p:txBody>
          <a:bodyPr wrap="square" lIns="0" tIns="0" rIns="0" bIns="0" rtlCol="0" anchor="t"/>
          <a:lstStyle/>
          <a:p>
            <a:pPr marL="0" indent="0" algn="r">
              <a:lnSpc>
                <a:spcPct val="100000"/>
              </a:lnSpc>
              <a:buNone/>
            </a:pPr>
            <a:r>
              <a:rPr lang="en-US" sz="3600" dirty="0">
                <a:solidFill>
                  <a:srgbClr val="DFDFDF"/>
                </a:solidFill>
                <a:latin typeface="MiSans" pitchFamily="34" charset="0"/>
                <a:ea typeface="MiSans" pitchFamily="34" charset="-122"/>
                <a:cs typeface="MiSans" pitchFamily="34" charset="-120"/>
              </a:rPr>
              <a:t>Modular and Clear Data Structures</a:t>
            </a:r>
            <a:endParaRPr lang="en-US" sz="1600" dirty="0"/>
          </a:p>
        </p:txBody>
      </p:sp>
      <p:sp>
        <p:nvSpPr>
          <p:cNvPr id="24" name="Text 16"/>
          <p:cNvSpPr/>
          <p:nvPr/>
        </p:nvSpPr>
        <p:spPr>
          <a:xfrm>
            <a:off x="10464520" y="6019801"/>
            <a:ext cx="7247009" cy="4334933"/>
          </a:xfrm>
          <a:prstGeom prst="rect">
            <a:avLst/>
          </a:prstGeom>
          <a:noFill/>
          <a:ln/>
        </p:spPr>
        <p:txBody>
          <a:bodyPr wrap="square" lIns="0" tIns="0" rIns="0" bIns="0" rtlCol="0" anchor="t"/>
          <a:lstStyle/>
          <a:p>
            <a:pPr>
              <a:lnSpc>
                <a:spcPct val="150000"/>
              </a:lnSpc>
            </a:pPr>
            <a:r>
              <a:rPr lang="en-US" altLang="zh-CN" sz="2800" dirty="0">
                <a:solidFill>
                  <a:srgbClr val="ADADAD"/>
                </a:solidFill>
                <a:latin typeface="MiSans" pitchFamily="34" charset="0"/>
                <a:ea typeface="MiSans" pitchFamily="34" charset="-122"/>
                <a:cs typeface="MiSans" pitchFamily="34" charset="-120"/>
              </a:rPr>
              <a:t>Working memory is implemented through short-term conversation history records, episodic  memory through timestamp-classified storage of conversation fragments, semantic memory through vector database storage of user profiles and knowledge, procedural memory through case libraries and skill libraries, and external persistent memory through hierarchical storage mechanisms. </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873</Words>
  <Application>Microsoft Office PowerPoint</Application>
  <PresentationFormat>自定义</PresentationFormat>
  <Paragraphs>144</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Calibri</vt:lpstr>
      <vt:lpstr>MiSans</vt:lpstr>
      <vt:lpstr>Arial</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Feasibility Assessment for AI Memory Companion</dc:title>
  <dc:subject>Feasibility Assessment for AI Memory Companion</dc:subject>
  <dc:creator>Kimi</dc:creator>
  <cp:lastModifiedBy>万奇 杜</cp:lastModifiedBy>
  <cp:revision>8</cp:revision>
  <dcterms:created xsi:type="dcterms:W3CDTF">2025-10-27T07:57:42Z</dcterms:created>
  <dcterms:modified xsi:type="dcterms:W3CDTF">2025-10-28T07:41:09Z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{"Label":"Feasibility Assessment for AI Memory Companion","ContentProducer":"001191110108MACG2KBH8F10000","ProduceID":"d3vi9j1kotdfnv3eg01g","ReservedCode1":"","ContentPropagator":"001191110108MACG2KBH8F20000","PropagateID":"d3vi9j1kotdfnv3eg01g","ReservedCode2":""}</vt:lpwstr>
  </property>
</Properties>
</file>